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embeddedFontLs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  <p:embeddedFont>
      <p:font typeface="Gill Sans" panose="020B0604020202020204" charset="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entury Gothic" panose="020B050202020202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3817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hPdQjGeEQ4KJH0AmukYe8cZzqu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>
        <p:guide orient="horz" pos="2205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" name="Google Shape;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6" name="Google Shape;17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9" name="Google Shape;20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</p:txBody>
      </p:sp>
      <p:sp>
        <p:nvSpPr>
          <p:cNvPr id="289" name="Google Shape;28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</p:txBody>
      </p:sp>
      <p:sp>
        <p:nvSpPr>
          <p:cNvPr id="298" name="Google Shape;29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</p:txBody>
      </p:sp>
      <p:sp>
        <p:nvSpPr>
          <p:cNvPr id="309" name="Google Shape;30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4" name="Google Shape;43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982928db6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3" name="Google Shape;443;g982928db6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2" name="Google Shape;46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</p:txBody>
      </p:sp>
      <p:sp>
        <p:nvSpPr>
          <p:cNvPr id="507" name="Google Shape;507;p3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</p:txBody>
      </p:sp>
      <p:sp>
        <p:nvSpPr>
          <p:cNvPr id="515" name="Google Shape;515;p3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982928db6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2" name="Google Shape;522;g982928db6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" name="Google Shape;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</p:txBody>
      </p:sp>
      <p:sp>
        <p:nvSpPr>
          <p:cNvPr id="114" name="Google Shape;114;p1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8" name="Google Shape;12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" name="Google Shape;13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6"/>
          <p:cNvPicPr preferRelativeResize="0"/>
          <p:nvPr/>
        </p:nvPicPr>
        <p:blipFill rotWithShape="1">
          <a:blip r:embed="rId2">
            <a:alphaModFix/>
          </a:blip>
          <a:srcRect b="4509"/>
          <a:stretch/>
        </p:blipFill>
        <p:spPr>
          <a:xfrm>
            <a:off x="0" y="0"/>
            <a:ext cx="12192000" cy="689956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6"/>
          <p:cNvSpPr txBox="1">
            <a:spLocks noGrp="1"/>
          </p:cNvSpPr>
          <p:nvPr>
            <p:ph type="ctrTitle"/>
          </p:nvPr>
        </p:nvSpPr>
        <p:spPr>
          <a:xfrm>
            <a:off x="7389091" y="1935163"/>
            <a:ext cx="452581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  <a:defRPr sz="5400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subTitle" idx="1"/>
          </p:nvPr>
        </p:nvSpPr>
        <p:spPr>
          <a:xfrm>
            <a:off x="5781964" y="4479491"/>
            <a:ext cx="613294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5"/>
          <p:cNvPicPr preferRelativeResize="0"/>
          <p:nvPr/>
        </p:nvPicPr>
        <p:blipFill rotWithShape="1">
          <a:blip r:embed="rId2">
            <a:alphaModFix/>
          </a:blip>
          <a:srcRect t="5804"/>
          <a:stretch/>
        </p:blipFill>
        <p:spPr>
          <a:xfrm>
            <a:off x="0" y="9236"/>
            <a:ext cx="12268200" cy="684876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  <a:defRPr sz="5400" b="0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ldNum" idx="12"/>
          </p:nvPr>
        </p:nvSpPr>
        <p:spPr>
          <a:xfrm>
            <a:off x="126167" y="63777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0"/>
          <p:cNvSpPr/>
          <p:nvPr/>
        </p:nvSpPr>
        <p:spPr>
          <a:xfrm>
            <a:off x="-12200" y="1"/>
            <a:ext cx="12204200" cy="1138425"/>
          </a:xfrm>
          <a:prstGeom prst="rect">
            <a:avLst/>
          </a:prstGeom>
          <a:gradFill>
            <a:gsLst>
              <a:gs pos="0">
                <a:srgbClr val="002060"/>
              </a:gs>
              <a:gs pos="85000">
                <a:srgbClr val="002060"/>
              </a:gs>
              <a:gs pos="99000">
                <a:srgbClr val="E7E6E6"/>
              </a:gs>
              <a:gs pos="100000">
                <a:srgbClr val="D5D5D5"/>
              </a:gs>
            </a:gsLst>
            <a:lin ang="54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40"/>
          <p:cNvSpPr/>
          <p:nvPr/>
        </p:nvSpPr>
        <p:spPr>
          <a:xfrm>
            <a:off x="-12200" y="1"/>
            <a:ext cx="12204200" cy="1138425"/>
          </a:xfrm>
          <a:prstGeom prst="rect">
            <a:avLst/>
          </a:prstGeom>
          <a:gradFill>
            <a:gsLst>
              <a:gs pos="0">
                <a:srgbClr val="002060"/>
              </a:gs>
              <a:gs pos="85000">
                <a:srgbClr val="002060"/>
              </a:gs>
              <a:gs pos="99000">
                <a:srgbClr val="E7E6E6"/>
              </a:gs>
              <a:gs pos="100000">
                <a:srgbClr val="D5D5D5"/>
              </a:gs>
            </a:gsLst>
            <a:lin ang="54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" name="Google Shape;20;p40"/>
          <p:cNvGrpSpPr/>
          <p:nvPr/>
        </p:nvGrpSpPr>
        <p:grpSpPr>
          <a:xfrm>
            <a:off x="60959" y="222194"/>
            <a:ext cx="2209103" cy="792540"/>
            <a:chOff x="0" y="0"/>
            <a:chExt cx="1656825" cy="792539"/>
          </a:xfrm>
        </p:grpSpPr>
        <p:pic>
          <p:nvPicPr>
            <p:cNvPr id="21" name="Google Shape;21;p40" descr="Picture 9"/>
            <p:cNvPicPr preferRelativeResize="0"/>
            <p:nvPr/>
          </p:nvPicPr>
          <p:blipFill rotWithShape="1">
            <a:blip r:embed="rId2">
              <a:alphaModFix/>
            </a:blip>
            <a:srcRect l="3547" t="2941" r="3406" b="4003"/>
            <a:stretch/>
          </p:blipFill>
          <p:spPr>
            <a:xfrm>
              <a:off x="705612" y="0"/>
              <a:ext cx="543631" cy="548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40" descr="Picture 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4108" y="0"/>
              <a:ext cx="663010" cy="5486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23;p40"/>
            <p:cNvSpPr txBox="1"/>
            <p:nvPr/>
          </p:nvSpPr>
          <p:spPr>
            <a:xfrm>
              <a:off x="207355" y="607875"/>
              <a:ext cx="1242114" cy="184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Goddard Space Flight Center</a:t>
              </a:r>
              <a:endParaRPr/>
            </a:p>
          </p:txBody>
        </p:sp>
        <p:sp>
          <p:nvSpPr>
            <p:cNvPr id="24" name="Google Shape;24;p40"/>
            <p:cNvSpPr txBox="1"/>
            <p:nvPr/>
          </p:nvSpPr>
          <p:spPr>
            <a:xfrm>
              <a:off x="0" y="477070"/>
              <a:ext cx="1656825" cy="243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Earth Sciences Division</a:t>
              </a:r>
              <a:endParaRPr/>
            </a:p>
          </p:txBody>
        </p:sp>
      </p:grpSp>
      <p:sp>
        <p:nvSpPr>
          <p:cNvPr id="25" name="Google Shape;25;p40"/>
          <p:cNvSpPr txBox="1">
            <a:spLocks noGrp="1"/>
          </p:cNvSpPr>
          <p:nvPr>
            <p:ph type="title"/>
          </p:nvPr>
        </p:nvSpPr>
        <p:spPr>
          <a:xfrm>
            <a:off x="914400" y="1122363"/>
            <a:ext cx="103632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0"/>
          <p:cNvSpPr txBox="1">
            <a:spLocks noGrp="1"/>
          </p:cNvSpPr>
          <p:nvPr>
            <p:ph type="body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"/>
          <p:cNvSpPr txBox="1">
            <a:spLocks noGrp="1"/>
          </p:cNvSpPr>
          <p:nvPr>
            <p:ph type="ctrTitle"/>
          </p:nvPr>
        </p:nvSpPr>
        <p:spPr>
          <a:xfrm>
            <a:off x="6838009" y="2103630"/>
            <a:ext cx="50769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4800"/>
              <a:t>Earth System </a:t>
            </a:r>
            <a:br>
              <a:rPr lang="en-US" sz="4800"/>
            </a:br>
            <a:r>
              <a:rPr lang="en-US" sz="4800"/>
              <a:t>Model Coupling + Integration</a:t>
            </a:r>
            <a:endParaRPr sz="4800"/>
          </a:p>
        </p:txBody>
      </p:sp>
      <p:pic>
        <p:nvPicPr>
          <p:cNvPr id="81" name="Google Shape;81;p2" descr="A picture containing clock, me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5344" y="5986604"/>
            <a:ext cx="2199565" cy="61075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" name="Google Shape;82;p2" descr="NSF Logo | NSF - National Science Foundati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21601" y="5776869"/>
            <a:ext cx="1024977" cy="103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>
            <a:spLocks noGrp="1"/>
          </p:cNvSpPr>
          <p:nvPr>
            <p:ph type="title"/>
          </p:nvPr>
        </p:nvSpPr>
        <p:spPr>
          <a:xfrm>
            <a:off x="776782" y="-128896"/>
            <a:ext cx="1214561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200"/>
              <a:t>LEAP’s impact on CESM development and research</a:t>
            </a:r>
            <a:endParaRPr sz="3200"/>
          </a:p>
        </p:txBody>
      </p:sp>
      <p:sp>
        <p:nvSpPr>
          <p:cNvPr id="179" name="Google Shape;179;p23"/>
          <p:cNvSpPr txBox="1">
            <a:spLocks noGrp="1"/>
          </p:cNvSpPr>
          <p:nvPr>
            <p:ph type="body" idx="1"/>
          </p:nvPr>
        </p:nvSpPr>
        <p:spPr>
          <a:xfrm>
            <a:off x="307423" y="2066320"/>
            <a:ext cx="7246345" cy="4953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000"/>
              <a:t>brings advanced data science into CESM development, consistent with NCAR Strategic Plan priorities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000"/>
              <a:t>innovates in ways that NCAR could not pursue on own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000"/>
              <a:t>provides avenue for more reliable Earth System projections and predictions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000"/>
              <a:t>educates next generation of model developers  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343D"/>
              </a:buClr>
              <a:buSzPts val="2800"/>
              <a:buChar char="•"/>
            </a:pPr>
            <a:r>
              <a:rPr lang="en-US" sz="2000" b="1">
                <a:solidFill>
                  <a:srgbClr val="0C343D"/>
                </a:solidFill>
              </a:rPr>
              <a:t>will deliver a transformative advance for a significant NSF investment</a:t>
            </a:r>
            <a:endParaRPr>
              <a:solidFill>
                <a:srgbClr val="0C343D"/>
              </a:solidFill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000"/>
          </a:p>
        </p:txBody>
      </p:sp>
      <p:pic>
        <p:nvPicPr>
          <p:cNvPr id="180" name="Google Shape;180;p23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423" y="1163978"/>
            <a:ext cx="3215081" cy="8217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" name="Google Shape;181;p23"/>
          <p:cNvGrpSpPr/>
          <p:nvPr/>
        </p:nvGrpSpPr>
        <p:grpSpPr>
          <a:xfrm>
            <a:off x="7901611" y="996482"/>
            <a:ext cx="4022034" cy="4800703"/>
            <a:chOff x="7901611" y="996482"/>
            <a:chExt cx="4022034" cy="4800703"/>
          </a:xfrm>
        </p:grpSpPr>
        <p:pic>
          <p:nvPicPr>
            <p:cNvPr id="182" name="Google Shape;182;p23" descr="A picture containing green, sky, sign, holding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01611" y="996482"/>
              <a:ext cx="4022034" cy="4800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23" descr="A picture containing green, food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56298" y="2313747"/>
              <a:ext cx="1710249" cy="1926783"/>
            </a:xfrm>
            <a:prstGeom prst="rect">
              <a:avLst/>
            </a:prstGeom>
            <a:noFill/>
            <a:ln w="9525" cap="flat" cmpd="sng">
              <a:solidFill>
                <a:srgbClr val="2E75B5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84" name="Google Shape;184;p23" descr="A screenshot of a cell phone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 l="6836" t="17496" r="3829" b="39064"/>
            <a:stretch/>
          </p:blipFill>
          <p:spPr>
            <a:xfrm>
              <a:off x="9498330" y="3429000"/>
              <a:ext cx="2248233" cy="2110769"/>
            </a:xfrm>
            <a:prstGeom prst="rect">
              <a:avLst/>
            </a:prstGeom>
            <a:noFill/>
            <a:ln w="9525" cap="flat" cmpd="sng">
              <a:solidFill>
                <a:srgbClr val="2E75B5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85" name="Google Shape;185;p23"/>
          <p:cNvSpPr txBox="1">
            <a:spLocks noGrp="1"/>
          </p:cNvSpPr>
          <p:nvPr>
            <p:ph type="sldNum" idx="12"/>
          </p:nvPr>
        </p:nvSpPr>
        <p:spPr>
          <a:xfrm>
            <a:off x="126167" y="63777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 txBox="1">
            <a:spLocks noGrp="1"/>
          </p:cNvSpPr>
          <p:nvPr>
            <p:ph type="title"/>
          </p:nvPr>
        </p:nvSpPr>
        <p:spPr>
          <a:xfrm>
            <a:off x="668043" y="-265954"/>
            <a:ext cx="11944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200"/>
              <a:t>LEAP’s impact will extend beyond climate modeling</a:t>
            </a:r>
            <a:endParaRPr sz="3200"/>
          </a:p>
        </p:txBody>
      </p:sp>
      <p:pic>
        <p:nvPicPr>
          <p:cNvPr id="191" name="Google Shape;191;p24"/>
          <p:cNvPicPr preferRelativeResize="0"/>
          <p:nvPr/>
        </p:nvPicPr>
        <p:blipFill rotWithShape="1">
          <a:blip r:embed="rId3">
            <a:alphaModFix/>
          </a:blip>
          <a:srcRect l="13365" t="24759" r="27646"/>
          <a:stretch/>
        </p:blipFill>
        <p:spPr>
          <a:xfrm>
            <a:off x="419927" y="1905715"/>
            <a:ext cx="5132733" cy="423824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4"/>
          <p:cNvSpPr txBox="1"/>
          <p:nvPr/>
        </p:nvSpPr>
        <p:spPr>
          <a:xfrm>
            <a:off x="944920" y="1320940"/>
            <a:ext cx="512512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SIMA </a:t>
            </a:r>
            <a:endParaRPr>
              <a:solidFill>
                <a:srgbClr val="0C343D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System for Integrated Modeling of the Atmosphere</a:t>
            </a:r>
            <a:endParaRPr>
              <a:solidFill>
                <a:srgbClr val="0C343D"/>
              </a:solidFill>
            </a:endParaRPr>
          </a:p>
        </p:txBody>
      </p:sp>
      <p:grpSp>
        <p:nvGrpSpPr>
          <p:cNvPr id="193" name="Google Shape;193;p24"/>
          <p:cNvGrpSpPr/>
          <p:nvPr/>
        </p:nvGrpSpPr>
        <p:grpSpPr>
          <a:xfrm>
            <a:off x="6975107" y="1952436"/>
            <a:ext cx="5136397" cy="4795577"/>
            <a:chOff x="-1439472" y="1159690"/>
            <a:chExt cx="5492965" cy="4795577"/>
          </a:xfrm>
        </p:grpSpPr>
        <p:pic>
          <p:nvPicPr>
            <p:cNvPr id="194" name="Google Shape;194;p24"/>
            <p:cNvPicPr preferRelativeResize="0"/>
            <p:nvPr/>
          </p:nvPicPr>
          <p:blipFill rotWithShape="1">
            <a:blip r:embed="rId4">
              <a:alphaModFix/>
            </a:blip>
            <a:srcRect t="21185" b="12357"/>
            <a:stretch/>
          </p:blipFill>
          <p:spPr>
            <a:xfrm>
              <a:off x="570188" y="1159690"/>
              <a:ext cx="3242662" cy="1687378"/>
            </a:xfrm>
            <a:prstGeom prst="rect">
              <a:avLst/>
            </a:prstGeom>
            <a:noFill/>
            <a:ln w="9525" cap="flat" cmpd="sng">
              <a:solidFill>
                <a:srgbClr val="4F81BD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95" name="Google Shape;195;p2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32740" y="4491677"/>
              <a:ext cx="3120753" cy="1463590"/>
            </a:xfrm>
            <a:prstGeom prst="rect">
              <a:avLst/>
            </a:prstGeom>
            <a:noFill/>
            <a:ln w="9525" cap="flat" cmpd="sng">
              <a:solidFill>
                <a:srgbClr val="4F81BD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96" name="Google Shape;196;p24"/>
            <p:cNvSpPr txBox="1"/>
            <p:nvPr/>
          </p:nvSpPr>
          <p:spPr>
            <a:xfrm>
              <a:off x="-423998" y="1549388"/>
              <a:ext cx="98777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8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CLM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8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climate</a:t>
              </a:r>
              <a:endParaRPr/>
            </a:p>
          </p:txBody>
        </p:sp>
        <p:sp>
          <p:nvSpPr>
            <p:cNvPr id="197" name="Google Shape;197;p24"/>
            <p:cNvSpPr txBox="1"/>
            <p:nvPr/>
          </p:nvSpPr>
          <p:spPr>
            <a:xfrm>
              <a:off x="-1439472" y="4563907"/>
              <a:ext cx="236838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8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Noah-MP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8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weather, hydrology</a:t>
              </a:r>
              <a:endParaRPr/>
            </a:p>
          </p:txBody>
        </p:sp>
      </p:grpSp>
      <p:sp>
        <p:nvSpPr>
          <p:cNvPr id="198" name="Google Shape;198;p24"/>
          <p:cNvSpPr txBox="1"/>
          <p:nvPr/>
        </p:nvSpPr>
        <p:spPr>
          <a:xfrm>
            <a:off x="10036704" y="4174814"/>
            <a:ext cx="1231427" cy="584775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Gill Sans"/>
                <a:ea typeface="Gill Sans"/>
                <a:cs typeface="Gill Sans"/>
                <a:sym typeface="Gill Sans"/>
              </a:rPr>
              <a:t>CTSM</a:t>
            </a:r>
            <a:endParaRPr/>
          </a:p>
        </p:txBody>
      </p:sp>
      <p:sp>
        <p:nvSpPr>
          <p:cNvPr id="199" name="Google Shape;199;p24"/>
          <p:cNvSpPr/>
          <p:nvPr/>
        </p:nvSpPr>
        <p:spPr>
          <a:xfrm>
            <a:off x="10490170" y="4822919"/>
            <a:ext cx="275882" cy="415298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0" name="Google Shape;200;p24"/>
          <p:cNvSpPr/>
          <p:nvPr/>
        </p:nvSpPr>
        <p:spPr>
          <a:xfrm rot="10800000">
            <a:off x="10476494" y="3695711"/>
            <a:ext cx="282632" cy="415298"/>
          </a:xfrm>
          <a:prstGeom prst="upArrow">
            <a:avLst>
              <a:gd name="adj1" fmla="val 50000"/>
              <a:gd name="adj2" fmla="val 55370"/>
            </a:avLst>
          </a:prstGeom>
          <a:solidFill>
            <a:schemeClr val="accent1"/>
          </a:solidFill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1" name="Google Shape;201;p24"/>
          <p:cNvSpPr txBox="1"/>
          <p:nvPr/>
        </p:nvSpPr>
        <p:spPr>
          <a:xfrm>
            <a:off x="8449939" y="4165784"/>
            <a:ext cx="124875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SUMMA concepts</a:t>
            </a:r>
            <a:endParaRPr/>
          </a:p>
        </p:txBody>
      </p:sp>
      <p:sp>
        <p:nvSpPr>
          <p:cNvPr id="202" name="Google Shape;202;p24"/>
          <p:cNvSpPr/>
          <p:nvPr/>
        </p:nvSpPr>
        <p:spPr>
          <a:xfrm rot="5400000">
            <a:off x="9512520" y="4172301"/>
            <a:ext cx="304791" cy="540317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3" name="Google Shape;203;p24"/>
          <p:cNvSpPr txBox="1"/>
          <p:nvPr/>
        </p:nvSpPr>
        <p:spPr>
          <a:xfrm>
            <a:off x="8183827" y="1337999"/>
            <a:ext cx="392767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CTSM</a:t>
            </a:r>
            <a:endParaRPr>
              <a:solidFill>
                <a:srgbClr val="0C343D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Community Terrestrial Systems Model</a:t>
            </a:r>
            <a:endParaRPr>
              <a:solidFill>
                <a:srgbClr val="0C343D"/>
              </a:solidFill>
            </a:endParaRPr>
          </a:p>
        </p:txBody>
      </p:sp>
      <p:sp>
        <p:nvSpPr>
          <p:cNvPr id="204" name="Google Shape;204;p24"/>
          <p:cNvSpPr/>
          <p:nvPr/>
        </p:nvSpPr>
        <p:spPr>
          <a:xfrm>
            <a:off x="4984572" y="1967456"/>
            <a:ext cx="1296958" cy="4578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Weather</a:t>
            </a:r>
            <a:endParaRPr/>
          </a:p>
        </p:txBody>
      </p:sp>
      <p:sp>
        <p:nvSpPr>
          <p:cNvPr id="205" name="Google Shape;205;p24"/>
          <p:cNvSpPr txBox="1"/>
          <p:nvPr/>
        </p:nvSpPr>
        <p:spPr>
          <a:xfrm>
            <a:off x="3493962" y="730022"/>
            <a:ext cx="569579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NCAR transition to unified modeling systems</a:t>
            </a:r>
            <a:endParaRPr>
              <a:solidFill>
                <a:srgbClr val="0C343D"/>
              </a:solidFill>
            </a:endParaRPr>
          </a:p>
        </p:txBody>
      </p:sp>
      <p:sp>
        <p:nvSpPr>
          <p:cNvPr id="206" name="Google Shape;206;p24"/>
          <p:cNvSpPr txBox="1">
            <a:spLocks noGrp="1"/>
          </p:cNvSpPr>
          <p:nvPr>
            <p:ph type="sldNum" idx="12"/>
          </p:nvPr>
        </p:nvSpPr>
        <p:spPr>
          <a:xfrm>
            <a:off x="126167" y="63777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 txBox="1">
            <a:spLocks noGrp="1"/>
          </p:cNvSpPr>
          <p:nvPr>
            <p:ph type="title"/>
          </p:nvPr>
        </p:nvSpPr>
        <p:spPr>
          <a:xfrm>
            <a:off x="495300" y="-84221"/>
            <a:ext cx="112014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200"/>
              <a:t>LEAP – NASA GISS ModelE partnership</a:t>
            </a:r>
            <a:endParaRPr sz="3200"/>
          </a:p>
        </p:txBody>
      </p:sp>
      <p:sp>
        <p:nvSpPr>
          <p:cNvPr id="212" name="Google Shape;212;p25"/>
          <p:cNvSpPr txBox="1">
            <a:spLocks noGrp="1"/>
          </p:cNvSpPr>
          <p:nvPr>
            <p:ph type="body" idx="1"/>
          </p:nvPr>
        </p:nvSpPr>
        <p:spPr>
          <a:xfrm>
            <a:off x="495300" y="749325"/>
            <a:ext cx="6934200" cy="49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000"/>
          </a:p>
          <a:p>
            <a:pPr marL="457200" lvl="0" indent="-4064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000"/>
              <a:t>Most promising LEAP advances will be tested in ModelE as well as CESM</a:t>
            </a:r>
            <a:endParaRPr/>
          </a:p>
          <a:p>
            <a:pPr marL="457200" lvl="0" indent="-4064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000"/>
              <a:t>Assessment in multiple models yields insight about impact and robustness of ML parameterizations in context of structural uncertainty</a:t>
            </a:r>
            <a:endParaRPr/>
          </a:p>
          <a:p>
            <a:pPr marL="457200" lvl="0" indent="-4064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000"/>
              <a:t>Take advantage of existing relationships between LEAP and GISS scientists</a:t>
            </a:r>
            <a:endParaRPr/>
          </a:p>
        </p:txBody>
      </p:sp>
      <p:sp>
        <p:nvSpPr>
          <p:cNvPr id="213" name="Google Shape;213;p25"/>
          <p:cNvSpPr txBox="1">
            <a:spLocks noGrp="1"/>
          </p:cNvSpPr>
          <p:nvPr>
            <p:ph type="sldNum" idx="12"/>
          </p:nvPr>
        </p:nvSpPr>
        <p:spPr>
          <a:xfrm>
            <a:off x="126167" y="63777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214" name="Google Shape;214;p25" descr="A picture containing indoor, sitting, table, phot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8979" y="1241342"/>
            <a:ext cx="4210379" cy="4204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26"/>
          <p:cNvGrpSpPr/>
          <p:nvPr/>
        </p:nvGrpSpPr>
        <p:grpSpPr>
          <a:xfrm>
            <a:off x="6069092" y="1004487"/>
            <a:ext cx="6052494" cy="5515334"/>
            <a:chOff x="3163121" y="424239"/>
            <a:chExt cx="6329391" cy="5877208"/>
          </a:xfrm>
        </p:grpSpPr>
        <p:cxnSp>
          <p:nvCxnSpPr>
            <p:cNvPr id="220" name="Google Shape;220;p26"/>
            <p:cNvCxnSpPr/>
            <p:nvPr/>
          </p:nvCxnSpPr>
          <p:spPr>
            <a:xfrm rot="10800000" flipH="1">
              <a:off x="6000051" y="3838222"/>
              <a:ext cx="2410171" cy="1512708"/>
            </a:xfrm>
            <a:prstGeom prst="straightConnector1">
              <a:avLst/>
            </a:prstGeom>
            <a:noFill/>
            <a:ln w="25400" cap="flat" cmpd="sng">
              <a:solidFill>
                <a:srgbClr val="FAFF8C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221" name="Google Shape;221;p26"/>
            <p:cNvCxnSpPr/>
            <p:nvPr/>
          </p:nvCxnSpPr>
          <p:spPr>
            <a:xfrm rot="-5400000">
              <a:off x="4514615" y="3061287"/>
              <a:ext cx="3786361" cy="775991"/>
            </a:xfrm>
            <a:prstGeom prst="straightConnector1">
              <a:avLst/>
            </a:prstGeom>
            <a:noFill/>
            <a:ln w="25400" cap="flat" cmpd="sng">
              <a:solidFill>
                <a:srgbClr val="FAFF8C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222" name="Google Shape;222;p26"/>
            <p:cNvCxnSpPr/>
            <p:nvPr/>
          </p:nvCxnSpPr>
          <p:spPr>
            <a:xfrm rot="10800000" flipH="1">
              <a:off x="5720273" y="2352972"/>
              <a:ext cx="1885986" cy="2832005"/>
            </a:xfrm>
            <a:prstGeom prst="straightConnector1">
              <a:avLst/>
            </a:prstGeom>
            <a:noFill/>
            <a:ln w="25400" cap="flat" cmpd="sng">
              <a:solidFill>
                <a:srgbClr val="FAFF8C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223" name="Google Shape;223;p26"/>
            <p:cNvCxnSpPr/>
            <p:nvPr/>
          </p:nvCxnSpPr>
          <p:spPr>
            <a:xfrm rot="10800000" flipH="1">
              <a:off x="6019797" y="3809315"/>
              <a:ext cx="809512" cy="1504925"/>
            </a:xfrm>
            <a:prstGeom prst="straightConnector1">
              <a:avLst/>
            </a:prstGeom>
            <a:noFill/>
            <a:ln w="25400" cap="flat" cmpd="sng">
              <a:solidFill>
                <a:srgbClr val="FAFF8C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224" name="Google Shape;224;p26"/>
            <p:cNvCxnSpPr/>
            <p:nvPr/>
          </p:nvCxnSpPr>
          <p:spPr>
            <a:xfrm rot="10800000" flipH="1">
              <a:off x="6122913" y="1318777"/>
              <a:ext cx="2883345" cy="3916595"/>
            </a:xfrm>
            <a:prstGeom prst="straightConnector1">
              <a:avLst/>
            </a:prstGeom>
            <a:noFill/>
            <a:ln w="25400" cap="flat" cmpd="sng">
              <a:solidFill>
                <a:srgbClr val="FAFF8C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225" name="Google Shape;225;p26"/>
            <p:cNvCxnSpPr/>
            <p:nvPr/>
          </p:nvCxnSpPr>
          <p:spPr>
            <a:xfrm rot="10800000" flipH="1">
              <a:off x="5949248" y="5095522"/>
              <a:ext cx="1760124" cy="246940"/>
            </a:xfrm>
            <a:prstGeom prst="straightConnector1">
              <a:avLst/>
            </a:prstGeom>
            <a:noFill/>
            <a:ln w="25400" cap="flat" cmpd="sng">
              <a:solidFill>
                <a:srgbClr val="FAFF8C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226" name="Google Shape;226;p26"/>
            <p:cNvCxnSpPr/>
            <p:nvPr/>
          </p:nvCxnSpPr>
          <p:spPr>
            <a:xfrm rot="5400000" flipH="1">
              <a:off x="3908781" y="3217331"/>
              <a:ext cx="2565393" cy="1549398"/>
            </a:xfrm>
            <a:prstGeom prst="straightConnector1">
              <a:avLst/>
            </a:prstGeom>
            <a:noFill/>
            <a:ln w="25400" cap="flat" cmpd="sng">
              <a:solidFill>
                <a:srgbClr val="FAFF8C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227" name="Google Shape;227;p26"/>
            <p:cNvCxnSpPr/>
            <p:nvPr/>
          </p:nvCxnSpPr>
          <p:spPr>
            <a:xfrm rot="5400000" flipH="1">
              <a:off x="4833357" y="4113684"/>
              <a:ext cx="1510335" cy="811749"/>
            </a:xfrm>
            <a:prstGeom prst="straightConnector1">
              <a:avLst/>
            </a:prstGeom>
            <a:noFill/>
            <a:ln w="25400" cap="flat" cmpd="sng">
              <a:solidFill>
                <a:srgbClr val="FAFF8C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228" name="Google Shape;228;p26"/>
            <p:cNvCxnSpPr/>
            <p:nvPr/>
          </p:nvCxnSpPr>
          <p:spPr>
            <a:xfrm rot="5400000" flipH="1">
              <a:off x="3668005" y="2990661"/>
              <a:ext cx="3715803" cy="846683"/>
            </a:xfrm>
            <a:prstGeom prst="straightConnector1">
              <a:avLst/>
            </a:prstGeom>
            <a:noFill/>
            <a:ln w="25400" cap="flat" cmpd="sng">
              <a:solidFill>
                <a:srgbClr val="FAFF8C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229" name="Google Shape;229;p26"/>
            <p:cNvCxnSpPr/>
            <p:nvPr/>
          </p:nvCxnSpPr>
          <p:spPr>
            <a:xfrm rot="10800000">
              <a:off x="3874620" y="4519559"/>
              <a:ext cx="2049228" cy="783388"/>
            </a:xfrm>
            <a:prstGeom prst="straightConnector1">
              <a:avLst/>
            </a:prstGeom>
            <a:noFill/>
            <a:ln w="25400" cap="flat" cmpd="sng">
              <a:solidFill>
                <a:srgbClr val="FAFF8C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230" name="Google Shape;230;p26"/>
            <p:cNvCxnSpPr/>
            <p:nvPr/>
          </p:nvCxnSpPr>
          <p:spPr>
            <a:xfrm rot="10800000">
              <a:off x="5911737" y="2603739"/>
              <a:ext cx="71184" cy="2236372"/>
            </a:xfrm>
            <a:prstGeom prst="straightConnector1">
              <a:avLst/>
            </a:prstGeom>
            <a:noFill/>
            <a:ln w="25400" cap="flat" cmpd="sng">
              <a:solidFill>
                <a:srgbClr val="FAFF8C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231" name="Google Shape;231;p26"/>
            <p:cNvSpPr/>
            <p:nvPr/>
          </p:nvSpPr>
          <p:spPr>
            <a:xfrm>
              <a:off x="4924776" y="4289767"/>
              <a:ext cx="2003777" cy="2011680"/>
            </a:xfrm>
            <a:prstGeom prst="ellipse">
              <a:avLst/>
            </a:prstGeom>
            <a:solidFill>
              <a:srgbClr val="FFFFB4"/>
            </a:solidFill>
            <a:ln w="9525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CESM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2" name="Google Shape;232;p26"/>
            <p:cNvSpPr/>
            <p:nvPr/>
          </p:nvSpPr>
          <p:spPr>
            <a:xfrm>
              <a:off x="8312936" y="537814"/>
              <a:ext cx="1179576" cy="1179574"/>
            </a:xfrm>
            <a:prstGeom prst="ellipse">
              <a:avLst/>
            </a:prstGeom>
            <a:solidFill>
              <a:srgbClr val="BBD6EE"/>
            </a:solidFill>
            <a:ln w="9525" cap="flat" cmpd="sng">
              <a:solidFill>
                <a:srgbClr val="D1D1F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Land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Ice</a:t>
              </a:r>
              <a:endParaRPr/>
            </a:p>
          </p:txBody>
        </p:sp>
        <p:sp>
          <p:nvSpPr>
            <p:cNvPr id="233" name="Google Shape;233;p26"/>
            <p:cNvSpPr/>
            <p:nvPr/>
          </p:nvSpPr>
          <p:spPr>
            <a:xfrm>
              <a:off x="7222005" y="1536353"/>
              <a:ext cx="1179576" cy="1179574"/>
            </a:xfrm>
            <a:prstGeom prst="ellipse">
              <a:avLst/>
            </a:prstGeom>
            <a:solidFill>
              <a:srgbClr val="92D050"/>
            </a:solidFill>
            <a:ln w="9525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Earth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System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Prediction</a:t>
              </a:r>
              <a:endParaRPr/>
            </a:p>
          </p:txBody>
        </p:sp>
        <p:sp>
          <p:nvSpPr>
            <p:cNvPr id="234" name="Google Shape;234;p26"/>
            <p:cNvSpPr/>
            <p:nvPr/>
          </p:nvSpPr>
          <p:spPr>
            <a:xfrm>
              <a:off x="4495849" y="3000730"/>
              <a:ext cx="1179576" cy="1179575"/>
            </a:xfrm>
            <a:prstGeom prst="ellipse">
              <a:avLst/>
            </a:prstGeom>
            <a:solidFill>
              <a:srgbClr val="92D050"/>
            </a:solidFill>
            <a:ln w="9525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Paleo-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Climate</a:t>
              </a:r>
              <a:endParaRPr/>
            </a:p>
          </p:txBody>
        </p:sp>
        <p:sp>
          <p:nvSpPr>
            <p:cNvPr id="235" name="Google Shape;235;p26"/>
            <p:cNvSpPr/>
            <p:nvPr/>
          </p:nvSpPr>
          <p:spPr>
            <a:xfrm>
              <a:off x="5357045" y="1668350"/>
              <a:ext cx="1179576" cy="1179577"/>
            </a:xfrm>
            <a:prstGeom prst="ellipse">
              <a:avLst/>
            </a:prstGeom>
            <a:solidFill>
              <a:srgbClr val="BBD6EE"/>
            </a:solidFill>
            <a:ln w="9525" cap="flat" cmpd="sng">
              <a:solidFill>
                <a:srgbClr val="D1D1F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Atmosphere</a:t>
              </a:r>
              <a:endParaRPr sz="1000"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Model</a:t>
              </a:r>
              <a:endParaRPr dirty="0"/>
            </a:p>
          </p:txBody>
        </p:sp>
        <p:sp>
          <p:nvSpPr>
            <p:cNvPr id="236" name="Google Shape;236;p26"/>
            <p:cNvSpPr/>
            <p:nvPr/>
          </p:nvSpPr>
          <p:spPr>
            <a:xfrm>
              <a:off x="3637290" y="1821155"/>
              <a:ext cx="1179576" cy="1179575"/>
            </a:xfrm>
            <a:prstGeom prst="ellipse">
              <a:avLst/>
            </a:prstGeom>
            <a:solidFill>
              <a:srgbClr val="BBD6EE"/>
            </a:solidFill>
            <a:ln w="9525" cap="flat" cmpd="sng">
              <a:solidFill>
                <a:srgbClr val="D1D1F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Chemistry-</a:t>
              </a:r>
              <a:endParaRPr sz="1200"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Climate</a:t>
              </a:r>
              <a:endParaRPr dirty="0"/>
            </a:p>
          </p:txBody>
        </p:sp>
        <p:sp>
          <p:nvSpPr>
            <p:cNvPr id="237" name="Google Shape;237;p26"/>
            <p:cNvSpPr/>
            <p:nvPr/>
          </p:nvSpPr>
          <p:spPr>
            <a:xfrm>
              <a:off x="6249498" y="546184"/>
              <a:ext cx="1179576" cy="1179577"/>
            </a:xfrm>
            <a:prstGeom prst="ellipse">
              <a:avLst/>
            </a:prstGeom>
            <a:solidFill>
              <a:srgbClr val="BBD6EE"/>
            </a:solidFill>
            <a:ln w="9525" cap="flat" cmpd="sng">
              <a:solidFill>
                <a:srgbClr val="D1D1F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Polar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Climate</a:t>
              </a:r>
              <a:endParaRPr/>
            </a:p>
          </p:txBody>
        </p:sp>
        <p:sp>
          <p:nvSpPr>
            <p:cNvPr id="238" name="Google Shape;238;p26"/>
            <p:cNvSpPr/>
            <p:nvPr/>
          </p:nvSpPr>
          <p:spPr>
            <a:xfrm>
              <a:off x="6206003" y="2870496"/>
              <a:ext cx="1179576" cy="1179576"/>
            </a:xfrm>
            <a:prstGeom prst="ellipse">
              <a:avLst/>
            </a:prstGeom>
            <a:solidFill>
              <a:srgbClr val="BBD6EE"/>
            </a:solidFill>
            <a:ln w="9525" cap="flat" cmpd="sng">
              <a:solidFill>
                <a:srgbClr val="D1D1F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Whole</a:t>
              </a:r>
              <a:endParaRPr sz="1000"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Atmosphere</a:t>
              </a:r>
              <a:endParaRPr sz="1000" dirty="0"/>
            </a:p>
          </p:txBody>
        </p:sp>
        <p:sp>
          <p:nvSpPr>
            <p:cNvPr id="239" name="Google Shape;239;p26"/>
            <p:cNvSpPr/>
            <p:nvPr/>
          </p:nvSpPr>
          <p:spPr>
            <a:xfrm>
              <a:off x="8082979" y="3049816"/>
              <a:ext cx="1179576" cy="1179575"/>
            </a:xfrm>
            <a:prstGeom prst="ellipse">
              <a:avLst/>
            </a:prstGeom>
            <a:solidFill>
              <a:srgbClr val="BBD6EE"/>
            </a:solidFill>
            <a:ln w="9525" cap="flat" cmpd="sng">
              <a:solidFill>
                <a:srgbClr val="D1D1F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Land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Model</a:t>
              </a:r>
              <a:endParaRPr/>
            </a:p>
          </p:txBody>
        </p:sp>
        <p:sp>
          <p:nvSpPr>
            <p:cNvPr id="240" name="Google Shape;240;p26"/>
            <p:cNvSpPr/>
            <p:nvPr/>
          </p:nvSpPr>
          <p:spPr>
            <a:xfrm>
              <a:off x="4334988" y="424239"/>
              <a:ext cx="1340400" cy="1179600"/>
            </a:xfrm>
            <a:prstGeom prst="ellipse">
              <a:avLst/>
            </a:prstGeom>
            <a:solidFill>
              <a:srgbClr val="BBD6EE"/>
            </a:solidFill>
            <a:ln w="9525" cap="flat" cmpd="sng">
              <a:solidFill>
                <a:srgbClr val="D1D1F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Biogeo-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Chemistry</a:t>
              </a:r>
              <a:endParaRPr/>
            </a:p>
          </p:txBody>
        </p:sp>
        <p:sp>
          <p:nvSpPr>
            <p:cNvPr id="241" name="Google Shape;241;p26"/>
            <p:cNvSpPr/>
            <p:nvPr/>
          </p:nvSpPr>
          <p:spPr>
            <a:xfrm>
              <a:off x="3163121" y="3764391"/>
              <a:ext cx="1179576" cy="1179575"/>
            </a:xfrm>
            <a:prstGeom prst="ellipse">
              <a:avLst/>
            </a:prstGeom>
            <a:solidFill>
              <a:srgbClr val="BBD6EE"/>
            </a:solidFill>
            <a:ln w="9525" cap="flat" cmpd="sng">
              <a:solidFill>
                <a:srgbClr val="D1D1F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Ocean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Model</a:t>
              </a:r>
              <a:endParaRPr/>
            </a:p>
          </p:txBody>
        </p:sp>
        <p:sp>
          <p:nvSpPr>
            <p:cNvPr id="242" name="Google Shape;242;p26"/>
            <p:cNvSpPr/>
            <p:nvPr/>
          </p:nvSpPr>
          <p:spPr>
            <a:xfrm>
              <a:off x="7297030" y="4400422"/>
              <a:ext cx="1340400" cy="1179600"/>
            </a:xfrm>
            <a:prstGeom prst="ellipse">
              <a:avLst/>
            </a:prstGeom>
            <a:solidFill>
              <a:srgbClr val="92D050"/>
            </a:solidFill>
            <a:ln w="9525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Climate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Variability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and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Change</a:t>
              </a:r>
              <a:endParaRPr/>
            </a:p>
          </p:txBody>
        </p:sp>
      </p:grpSp>
      <p:sp>
        <p:nvSpPr>
          <p:cNvPr id="243" name="Google Shape;243;p26"/>
          <p:cNvSpPr txBox="1">
            <a:spLocks noGrp="1"/>
          </p:cNvSpPr>
          <p:nvPr>
            <p:ph type="body" idx="1"/>
          </p:nvPr>
        </p:nvSpPr>
        <p:spPr>
          <a:xfrm>
            <a:off x="196915" y="1105279"/>
            <a:ext cx="5862573" cy="473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000"/>
              <a:t>LEAP scientists will participate in CESM Working Groups</a:t>
            </a:r>
            <a:endParaRPr/>
          </a:p>
          <a:p>
            <a:pPr marL="457200" lvl="0" indent="-406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000"/>
              <a:t>Short- and long-term collaborative visits to NCAR </a:t>
            </a:r>
            <a:endParaRPr/>
          </a:p>
          <a:p>
            <a:pPr marL="457200" lvl="0" indent="-406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000"/>
              <a:t>Dedicated software engineering supported by LEAP to integrate LEAP code into CESM</a:t>
            </a:r>
            <a:endParaRPr/>
          </a:p>
          <a:p>
            <a:pPr marL="457200" lvl="0" indent="-406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000"/>
              <a:t>Scientific support from NCAR staff scientists in LEAP team</a:t>
            </a:r>
            <a:endParaRPr sz="2000"/>
          </a:p>
        </p:txBody>
      </p:sp>
      <p:sp>
        <p:nvSpPr>
          <p:cNvPr id="244" name="Google Shape;244;p26"/>
          <p:cNvSpPr txBox="1">
            <a:spLocks noGrp="1"/>
          </p:cNvSpPr>
          <p:nvPr>
            <p:ph type="title"/>
          </p:nvPr>
        </p:nvSpPr>
        <p:spPr>
          <a:xfrm>
            <a:off x="210036" y="-168201"/>
            <a:ext cx="1068472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200"/>
              <a:t>LEAP integration into CESM development process</a:t>
            </a:r>
            <a:endParaRPr sz="3200"/>
          </a:p>
        </p:txBody>
      </p:sp>
      <p:sp>
        <p:nvSpPr>
          <p:cNvPr id="245" name="Google Shape;245;p26"/>
          <p:cNvSpPr txBox="1">
            <a:spLocks noGrp="1"/>
          </p:cNvSpPr>
          <p:nvPr>
            <p:ph type="sldNum" idx="12"/>
          </p:nvPr>
        </p:nvSpPr>
        <p:spPr>
          <a:xfrm>
            <a:off x="126167" y="63777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27"/>
          <p:cNvGrpSpPr/>
          <p:nvPr/>
        </p:nvGrpSpPr>
        <p:grpSpPr>
          <a:xfrm>
            <a:off x="2428718" y="822187"/>
            <a:ext cx="9207734" cy="6061473"/>
            <a:chOff x="394534" y="-102495"/>
            <a:chExt cx="9207734" cy="6061473"/>
          </a:xfrm>
        </p:grpSpPr>
        <p:sp>
          <p:nvSpPr>
            <p:cNvPr id="251" name="Google Shape;251;p27"/>
            <p:cNvSpPr/>
            <p:nvPr/>
          </p:nvSpPr>
          <p:spPr>
            <a:xfrm>
              <a:off x="1838966" y="-102495"/>
              <a:ext cx="6061473" cy="606147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7804" y="4124"/>
                  </a:moveTo>
                  <a:lnTo>
                    <a:pt x="67804" y="4124"/>
                  </a:lnTo>
                  <a:cubicBezTo>
                    <a:pt x="96066" y="8072"/>
                    <a:pt x="116930" y="32500"/>
                    <a:pt x="116409" y="61031"/>
                  </a:cubicBezTo>
                  <a:cubicBezTo>
                    <a:pt x="115887" y="89562"/>
                    <a:pt x="94144" y="113211"/>
                    <a:pt x="65758" y="116123"/>
                  </a:cubicBezTo>
                  <a:cubicBezTo>
                    <a:pt x="37371" y="119036"/>
                    <a:pt x="11279" y="100293"/>
                    <a:pt x="4976" y="72462"/>
                  </a:cubicBezTo>
                  <a:cubicBezTo>
                    <a:pt x="-1328" y="44632"/>
                    <a:pt x="14142" y="16476"/>
                    <a:pt x="41013" y="6873"/>
                  </a:cubicBezTo>
                  <a:lnTo>
                    <a:pt x="40121" y="3419"/>
                  </a:lnTo>
                  <a:lnTo>
                    <a:pt x="46725" y="8595"/>
                  </a:lnTo>
                  <a:lnTo>
                    <a:pt x="43576" y="16797"/>
                  </a:lnTo>
                  <a:lnTo>
                    <a:pt x="42685" y="13344"/>
                  </a:lnTo>
                  <a:lnTo>
                    <a:pt x="42685" y="13344"/>
                  </a:lnTo>
                  <a:cubicBezTo>
                    <a:pt x="19141" y="22082"/>
                    <a:pt x="5796" y="46993"/>
                    <a:pt x="11566" y="71434"/>
                  </a:cubicBezTo>
                  <a:cubicBezTo>
                    <a:pt x="17336" y="95876"/>
                    <a:pt x="40413" y="112188"/>
                    <a:pt x="65379" y="109474"/>
                  </a:cubicBezTo>
                  <a:cubicBezTo>
                    <a:pt x="90345" y="106759"/>
                    <a:pt x="109377" y="85869"/>
                    <a:pt x="109759" y="60758"/>
                  </a:cubicBezTo>
                  <a:cubicBezTo>
                    <a:pt x="110142" y="35648"/>
                    <a:pt x="91756" y="14187"/>
                    <a:pt x="66884" y="10713"/>
                  </a:cubicBezTo>
                  <a:close/>
                </a:path>
              </a:pathLst>
            </a:custGeom>
            <a:solidFill>
              <a:srgbClr val="CFDEEF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7"/>
            <p:cNvSpPr/>
            <p:nvPr/>
          </p:nvSpPr>
          <p:spPr>
            <a:xfrm>
              <a:off x="4257008" y="4402"/>
              <a:ext cx="1225390" cy="61269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1CBFF"/>
                </a:gs>
                <a:gs pos="35000">
                  <a:srgbClr val="BDDBFF"/>
                </a:gs>
                <a:gs pos="100000">
                  <a:srgbClr val="E2F0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7"/>
            <p:cNvSpPr txBox="1"/>
            <p:nvPr/>
          </p:nvSpPr>
          <p:spPr>
            <a:xfrm>
              <a:off x="4286917" y="34311"/>
              <a:ext cx="1165572" cy="552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Model release (CESM2)</a:t>
              </a:r>
              <a:endParaRPr/>
            </a:p>
          </p:txBody>
        </p:sp>
        <p:sp>
          <p:nvSpPr>
            <p:cNvPr id="254" name="Google Shape;254;p27"/>
            <p:cNvSpPr/>
            <p:nvPr/>
          </p:nvSpPr>
          <p:spPr>
            <a:xfrm>
              <a:off x="6290433" y="334715"/>
              <a:ext cx="2382184" cy="76276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1CEFF"/>
                </a:gs>
                <a:gs pos="35000">
                  <a:srgbClr val="BDDCFF"/>
                </a:gs>
                <a:gs pos="100000">
                  <a:srgbClr val="E5EF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7"/>
            <p:cNvSpPr txBox="1"/>
            <p:nvPr/>
          </p:nvSpPr>
          <p:spPr>
            <a:xfrm>
              <a:off x="6327668" y="371950"/>
              <a:ext cx="2307714" cy="688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Model assessment (identify strengths and weaknesses)</a:t>
              </a:r>
              <a:endParaRPr/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7130165" y="1609479"/>
              <a:ext cx="2472103" cy="69293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1CFFF"/>
                </a:gs>
                <a:gs pos="35000">
                  <a:srgbClr val="BEDCFF"/>
                </a:gs>
                <a:gs pos="100000">
                  <a:srgbClr val="E5F3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7"/>
            <p:cNvSpPr txBox="1"/>
            <p:nvPr/>
          </p:nvSpPr>
          <p:spPr>
            <a:xfrm>
              <a:off x="7163991" y="1643305"/>
              <a:ext cx="2404451" cy="625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WG members develop parameterizations or add features</a:t>
              </a:r>
              <a:endParaRPr/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6982531" y="2872995"/>
              <a:ext cx="2276641" cy="65668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5CFFF"/>
                </a:gs>
                <a:gs pos="35000">
                  <a:srgbClr val="BFDEFF"/>
                </a:gs>
                <a:gs pos="100000">
                  <a:srgbClr val="E3F1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7"/>
            <p:cNvSpPr txBox="1"/>
            <p:nvPr/>
          </p:nvSpPr>
          <p:spPr>
            <a:xfrm>
              <a:off x="7014588" y="2905052"/>
              <a:ext cx="2212527" cy="592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Present ideas/results at WG meetings</a:t>
              </a:r>
              <a:endParaRPr/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6959949" y="4003424"/>
              <a:ext cx="1225390" cy="61269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7D1FF"/>
                </a:gs>
                <a:gs pos="35000">
                  <a:srgbClr val="BFDBFF"/>
                </a:gs>
                <a:gs pos="100000">
                  <a:srgbClr val="E5F0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7"/>
            <p:cNvSpPr txBox="1"/>
            <p:nvPr/>
          </p:nvSpPr>
          <p:spPr>
            <a:xfrm>
              <a:off x="6989858" y="4033333"/>
              <a:ext cx="1165572" cy="552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Publish papers</a:t>
              </a:r>
              <a:endParaRPr/>
            </a:p>
          </p:txBody>
        </p:sp>
        <p:sp>
          <p:nvSpPr>
            <p:cNvPr id="262" name="Google Shape;262;p27"/>
            <p:cNvSpPr/>
            <p:nvPr/>
          </p:nvSpPr>
          <p:spPr>
            <a:xfrm>
              <a:off x="4960611" y="4711439"/>
              <a:ext cx="1322613" cy="65447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9D1FF"/>
                </a:gs>
                <a:gs pos="35000">
                  <a:srgbClr val="C3DFFF"/>
                </a:gs>
                <a:gs pos="100000">
                  <a:srgbClr val="E5F4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7"/>
            <p:cNvSpPr txBox="1"/>
            <p:nvPr/>
          </p:nvSpPr>
          <p:spPr>
            <a:xfrm>
              <a:off x="4992560" y="4743388"/>
              <a:ext cx="1258715" cy="590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Full code integration</a:t>
              </a:r>
              <a:endParaRPr/>
            </a:p>
          </p:txBody>
        </p:sp>
        <p:sp>
          <p:nvSpPr>
            <p:cNvPr id="264" name="Google Shape;264;p27"/>
            <p:cNvSpPr/>
            <p:nvPr/>
          </p:nvSpPr>
          <p:spPr>
            <a:xfrm>
              <a:off x="3164849" y="5027866"/>
              <a:ext cx="1890239" cy="61269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CD3FF"/>
                </a:gs>
                <a:gs pos="35000">
                  <a:srgbClr val="C3DFFF"/>
                </a:gs>
                <a:gs pos="100000">
                  <a:srgbClr val="E7F1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7"/>
            <p:cNvSpPr txBox="1"/>
            <p:nvPr/>
          </p:nvSpPr>
          <p:spPr>
            <a:xfrm>
              <a:off x="3194758" y="5057775"/>
              <a:ext cx="1830421" cy="552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in updated component model</a:t>
              </a:r>
              <a:endParaRPr/>
            </a:p>
          </p:txBody>
        </p:sp>
        <p:sp>
          <p:nvSpPr>
            <p:cNvPr id="266" name="Google Shape;266;p27"/>
            <p:cNvSpPr/>
            <p:nvPr/>
          </p:nvSpPr>
          <p:spPr>
            <a:xfrm>
              <a:off x="1777963" y="4477228"/>
              <a:ext cx="1997840" cy="61269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FD6FF"/>
                </a:gs>
                <a:gs pos="35000">
                  <a:srgbClr val="C5E1FF"/>
                </a:gs>
                <a:gs pos="100000">
                  <a:srgbClr val="E7F5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7"/>
            <p:cNvSpPr txBox="1"/>
            <p:nvPr/>
          </p:nvSpPr>
          <p:spPr>
            <a:xfrm>
              <a:off x="1807872" y="4507137"/>
              <a:ext cx="1938022" cy="552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Evaluate competing parameterizations</a:t>
              </a:r>
              <a:endParaRPr/>
            </a:p>
          </p:txBody>
        </p:sp>
        <p:sp>
          <p:nvSpPr>
            <p:cNvPr id="268" name="Google Shape;268;p27"/>
            <p:cNvSpPr/>
            <p:nvPr/>
          </p:nvSpPr>
          <p:spPr>
            <a:xfrm>
              <a:off x="825271" y="3082281"/>
              <a:ext cx="1473606" cy="88675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1D6FF"/>
                </a:gs>
                <a:gs pos="35000">
                  <a:srgbClr val="C9E1FF"/>
                </a:gs>
                <a:gs pos="100000">
                  <a:srgbClr val="E7F2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7"/>
            <p:cNvSpPr txBox="1"/>
            <p:nvPr/>
          </p:nvSpPr>
          <p:spPr>
            <a:xfrm>
              <a:off x="868559" y="3125569"/>
              <a:ext cx="1387030" cy="800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Interim release (CESM2.X)</a:t>
              </a:r>
              <a:endParaRPr/>
            </a:p>
          </p:txBody>
        </p:sp>
        <p:sp>
          <p:nvSpPr>
            <p:cNvPr id="270" name="Google Shape;270;p27"/>
            <p:cNvSpPr/>
            <p:nvPr/>
          </p:nvSpPr>
          <p:spPr>
            <a:xfrm>
              <a:off x="394534" y="2255712"/>
              <a:ext cx="2187420" cy="61069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3DAFF"/>
                </a:gs>
                <a:gs pos="35000">
                  <a:srgbClr val="CAE5FF"/>
                </a:gs>
                <a:gs pos="100000">
                  <a:srgbClr val="E7F6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7"/>
            <p:cNvSpPr txBox="1"/>
            <p:nvPr/>
          </p:nvSpPr>
          <p:spPr>
            <a:xfrm>
              <a:off x="424346" y="2285524"/>
              <a:ext cx="2127796" cy="551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and tune within coupled system</a:t>
              </a:r>
              <a:endParaRPr/>
            </a:p>
          </p:txBody>
        </p:sp>
        <p:sp>
          <p:nvSpPr>
            <p:cNvPr id="272" name="Google Shape;272;p27"/>
            <p:cNvSpPr/>
            <p:nvPr/>
          </p:nvSpPr>
          <p:spPr>
            <a:xfrm>
              <a:off x="616253" y="1030111"/>
              <a:ext cx="2407733" cy="67973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9DDFF"/>
                </a:gs>
                <a:gs pos="35000">
                  <a:srgbClr val="CCE5FF"/>
                </a:gs>
                <a:gs pos="100000">
                  <a:srgbClr val="EAF4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7"/>
            <p:cNvSpPr txBox="1"/>
            <p:nvPr/>
          </p:nvSpPr>
          <p:spPr>
            <a:xfrm>
              <a:off x="649435" y="1063293"/>
              <a:ext cx="2341369" cy="613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Document; Control integrations</a:t>
              </a:r>
              <a:endPara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7"/>
            <p:cNvSpPr/>
            <p:nvPr/>
          </p:nvSpPr>
          <p:spPr>
            <a:xfrm>
              <a:off x="2229970" y="141917"/>
              <a:ext cx="1442799" cy="634783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DDEFF"/>
                </a:gs>
                <a:gs pos="35000">
                  <a:srgbClr val="CFE8FF"/>
                </a:gs>
                <a:gs pos="100000">
                  <a:srgbClr val="EBF5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7"/>
            <p:cNvSpPr txBox="1"/>
            <p:nvPr/>
          </p:nvSpPr>
          <p:spPr>
            <a:xfrm>
              <a:off x="2260958" y="172905"/>
              <a:ext cx="1380823" cy="572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Model release (CESM3)</a:t>
              </a:r>
              <a:endPara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6" name="Google Shape;276;p27"/>
          <p:cNvSpPr txBox="1">
            <a:spLocks noGrp="1"/>
          </p:cNvSpPr>
          <p:nvPr>
            <p:ph type="title"/>
          </p:nvPr>
        </p:nvSpPr>
        <p:spPr>
          <a:xfrm>
            <a:off x="207035" y="-125150"/>
            <a:ext cx="1166291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200"/>
              <a:t>LEAP integration into CESM development process</a:t>
            </a:r>
            <a:endParaRPr/>
          </a:p>
        </p:txBody>
      </p:sp>
      <p:sp>
        <p:nvSpPr>
          <p:cNvPr id="277" name="Google Shape;277;p27"/>
          <p:cNvSpPr/>
          <p:nvPr/>
        </p:nvSpPr>
        <p:spPr>
          <a:xfrm>
            <a:off x="2199861" y="755374"/>
            <a:ext cx="4028661" cy="45189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7"/>
          <p:cNvSpPr/>
          <p:nvPr/>
        </p:nvSpPr>
        <p:spPr>
          <a:xfrm>
            <a:off x="3591340" y="5155096"/>
            <a:ext cx="4890052" cy="1560786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7"/>
          <p:cNvSpPr txBox="1">
            <a:spLocks noGrp="1"/>
          </p:cNvSpPr>
          <p:nvPr>
            <p:ph type="sldNum" idx="12"/>
          </p:nvPr>
        </p:nvSpPr>
        <p:spPr>
          <a:xfrm>
            <a:off x="126167" y="63777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grpSp>
        <p:nvGrpSpPr>
          <p:cNvPr id="280" name="Google Shape;280;p27"/>
          <p:cNvGrpSpPr/>
          <p:nvPr/>
        </p:nvGrpSpPr>
        <p:grpSpPr>
          <a:xfrm>
            <a:off x="5477534" y="2553047"/>
            <a:ext cx="3262018" cy="2359577"/>
            <a:chOff x="5477534" y="2553047"/>
            <a:chExt cx="3262018" cy="2359577"/>
          </a:xfrm>
        </p:grpSpPr>
        <p:grpSp>
          <p:nvGrpSpPr>
            <p:cNvPr id="281" name="Google Shape;281;p27"/>
            <p:cNvGrpSpPr/>
            <p:nvPr/>
          </p:nvGrpSpPr>
          <p:grpSpPr>
            <a:xfrm>
              <a:off x="5477534" y="3760249"/>
              <a:ext cx="3262018" cy="1152375"/>
              <a:chOff x="5477534" y="3760249"/>
              <a:chExt cx="3262018" cy="1152375"/>
            </a:xfrm>
          </p:grpSpPr>
          <p:grpSp>
            <p:nvGrpSpPr>
              <p:cNvPr id="282" name="Google Shape;282;p27"/>
              <p:cNvGrpSpPr/>
              <p:nvPr/>
            </p:nvGrpSpPr>
            <p:grpSpPr>
              <a:xfrm>
                <a:off x="5682209" y="4108786"/>
                <a:ext cx="2912035" cy="803838"/>
                <a:chOff x="5265807" y="2891399"/>
                <a:chExt cx="2912035" cy="803838"/>
              </a:xfrm>
            </p:grpSpPr>
            <p:sp>
              <p:nvSpPr>
                <p:cNvPr id="283" name="Google Shape;283;p27"/>
                <p:cNvSpPr/>
                <p:nvPr/>
              </p:nvSpPr>
              <p:spPr>
                <a:xfrm>
                  <a:off x="5265807" y="2891399"/>
                  <a:ext cx="2912035" cy="803838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Use for scientific</a:t>
                  </a:r>
                  <a:endParaRPr/>
                </a:p>
                <a:p>
                  <a:pPr marL="0" marR="0" lvl="0" indent="0" algn="ctr" rtl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284" name="Google Shape;284;p27" descr="A picture containing drawing&#10;&#10;Description automatically generated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307319" y="3021472"/>
                  <a:ext cx="2562268" cy="65485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85" name="Google Shape;285;p27"/>
              <p:cNvSpPr txBox="1"/>
              <p:nvPr/>
            </p:nvSpPr>
            <p:spPr>
              <a:xfrm>
                <a:off x="5477534" y="3760249"/>
                <a:ext cx="3262018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New physics-guided ML algorithm</a:t>
                </a:r>
                <a:endParaRPr/>
              </a:p>
            </p:txBody>
          </p:sp>
        </p:grpSp>
        <p:pic>
          <p:nvPicPr>
            <p:cNvPr id="286" name="Google Shape;286;p27"/>
            <p:cNvPicPr preferRelativeResize="0"/>
            <p:nvPr/>
          </p:nvPicPr>
          <p:blipFill rotWithShape="1">
            <a:blip r:embed="rId4">
              <a:alphaModFix/>
            </a:blip>
            <a:srcRect t="8292" b="16631"/>
            <a:stretch/>
          </p:blipFill>
          <p:spPr>
            <a:xfrm>
              <a:off x="5848498" y="2553047"/>
              <a:ext cx="2372850" cy="1143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8"/>
          <p:cNvSpPr txBox="1">
            <a:spLocks noGrp="1"/>
          </p:cNvSpPr>
          <p:nvPr>
            <p:ph type="title"/>
          </p:nvPr>
        </p:nvSpPr>
        <p:spPr>
          <a:xfrm>
            <a:off x="576864" y="-36451"/>
            <a:ext cx="96540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200"/>
              <a:t>Compatibility with other new developments</a:t>
            </a:r>
            <a:endParaRPr/>
          </a:p>
        </p:txBody>
      </p:sp>
      <p:sp>
        <p:nvSpPr>
          <p:cNvPr id="292" name="Google Shape;292;p28"/>
          <p:cNvSpPr txBox="1"/>
          <p:nvPr/>
        </p:nvSpPr>
        <p:spPr>
          <a:xfrm>
            <a:off x="534368" y="907599"/>
            <a:ext cx="6361942" cy="40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Developments for Community Land Model (CLM5)</a:t>
            </a:r>
            <a:endParaRPr>
              <a:solidFill>
                <a:srgbClr val="0C343D"/>
              </a:solidFill>
            </a:endParaRPr>
          </a:p>
        </p:txBody>
      </p:sp>
      <p:sp>
        <p:nvSpPr>
          <p:cNvPr id="293" name="Google Shape;293;p28"/>
          <p:cNvSpPr txBox="1">
            <a:spLocks noGrp="1"/>
          </p:cNvSpPr>
          <p:nvPr>
            <p:ph type="sldNum" idx="12"/>
          </p:nvPr>
        </p:nvSpPr>
        <p:spPr>
          <a:xfrm>
            <a:off x="126167" y="63777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294" name="Google Shape;294;p28"/>
          <p:cNvSpPr txBox="1"/>
          <p:nvPr/>
        </p:nvSpPr>
        <p:spPr>
          <a:xfrm>
            <a:off x="4986125" y="6391059"/>
            <a:ext cx="2146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Lawrence et al., 2019</a:t>
            </a:r>
            <a:endParaRPr/>
          </a:p>
        </p:txBody>
      </p:sp>
      <p:sp>
        <p:nvSpPr>
          <p:cNvPr id="295" name="Google Shape;295;p28"/>
          <p:cNvSpPr txBox="1"/>
          <p:nvPr/>
        </p:nvSpPr>
        <p:spPr>
          <a:xfrm>
            <a:off x="722625" y="1484905"/>
            <a:ext cx="6243503" cy="4308872"/>
          </a:xfrm>
          <a:prstGeom prst="rect">
            <a:avLst/>
          </a:prstGeom>
          <a:solidFill>
            <a:schemeClr val="lt2">
              <a:alpha val="34117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Flexible leaf stoichiometry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Leaf N optimize for photosynthesis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Carbon costs for plant N uptake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Plant hydraulics w/ hydraulic redistribution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Spatially explicit soil depth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Dry surface layer, revised groundwater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Revised canopy interception</a:t>
            </a:r>
            <a:endParaRPr sz="1400" b="0" i="1" u="none" strike="noStrike" cap="none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MOSART river model (hillslope 🡪 tributary 🡪 main channel)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Canopy snow storage and radiation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Fresh snow density (T, wind)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Simple firn model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Global crop model (8 crop types)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Transient irrigation and fertilization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Dynamic landunits (nat veg 🡨🡪 crop,</a:t>
            </a:r>
            <a:r>
              <a:rPr lang="en-US" sz="1400" b="0" i="1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 glacier 🡨🡪 nat veg</a:t>
            </a:r>
            <a:r>
              <a:rPr lang="en-US" sz="14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Urban heating and AC, heat stress indices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Deforestation, cropland fire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New PFT and CFT distributions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Carbon isotopes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AutoNum type="arabicPeriod"/>
            </a:pPr>
            <a:r>
              <a:rPr lang="en-US" sz="1400" b="0" i="1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Coupled fire trace gas emissions</a:t>
            </a:r>
            <a:endParaRPr i="1">
              <a:solidFill>
                <a:srgbClr val="1E4E79"/>
              </a:solidFill>
            </a:endParaRPr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AutoNum type="arabicPeriod"/>
            </a:pPr>
            <a:r>
              <a:rPr lang="en-US" sz="1400" b="0" i="1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Ecosystem demography (FATES), 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AutoNum type="arabicPeriod"/>
            </a:pPr>
            <a:r>
              <a:rPr lang="en-US" sz="1400" b="0" i="1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Ozone damage to plants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AutoNum type="arabicPeriod"/>
            </a:pPr>
            <a:r>
              <a:rPr lang="en-US" sz="1400" b="0" i="1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Shifting cultivation</a:t>
            </a:r>
            <a:endParaRPr sz="1400" b="0" i="1" u="none" strike="noStrike" cap="none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0541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1" u="none" strike="noStrike" cap="none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9"/>
          <p:cNvSpPr txBox="1"/>
          <p:nvPr/>
        </p:nvSpPr>
        <p:spPr>
          <a:xfrm>
            <a:off x="722625" y="1484905"/>
            <a:ext cx="6243503" cy="4308872"/>
          </a:xfrm>
          <a:prstGeom prst="rect">
            <a:avLst/>
          </a:prstGeom>
          <a:solidFill>
            <a:schemeClr val="lt2">
              <a:alpha val="34117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Flexible leaf stoichiometry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Leaf N optimize for photosynthesis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Carbon costs for plant N uptake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AutoNum type="arabicPeriod"/>
            </a:pPr>
            <a:r>
              <a:rPr lang="en-US" sz="1400" b="1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Plant hydraulics w/ hydraulic redistribution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Spatially explicit soil depth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Dry surface layer, revised groundwater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Revised canopy interception</a:t>
            </a:r>
            <a:endParaRPr sz="1400" b="0" i="1" u="none" strike="noStrike" cap="none">
              <a:solidFill>
                <a:srgbClr val="D5DBE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MOSART river model (hillslope 🡪 tributary 🡪 main channel)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Canopy snow storage and radiation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Fresh snow density (T, wind)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Simple firn model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Global crop model (8 crop types)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Transient irrigation and fertilization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Dynamic landunits (nat veg 🡨🡪 crop,</a:t>
            </a:r>
            <a:r>
              <a:rPr lang="en-US" sz="1400" b="0" i="1" u="none" strike="noStrike" cap="non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 glacier 🡨🡪 nat veg</a:t>
            </a:r>
            <a:r>
              <a:rPr lang="en-US" sz="1400" b="0" i="0" u="none" strike="noStrike" cap="non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Urban heating and AC, heat stress indices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Deforestation, cropland fire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New PFT and CFT distributions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Carbon isotopes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1400"/>
              <a:buFont typeface="Arial"/>
              <a:buAutoNum type="arabicPeriod"/>
            </a:pPr>
            <a:r>
              <a:rPr lang="en-US" sz="1400" b="0" i="1" u="none" strike="noStrike" cap="non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Coupled fire trace gas emissions                                        Ecosystem demography (FATES), 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1400"/>
              <a:buFont typeface="Arial"/>
              <a:buAutoNum type="arabicPeriod"/>
            </a:pPr>
            <a:r>
              <a:rPr lang="en-US" sz="1400" b="0" i="1" u="none" strike="noStrike" cap="non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Ozone damage to plants</a:t>
            </a:r>
            <a:endParaRPr/>
          </a:p>
          <a:p>
            <a:pPr marL="43434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1400"/>
              <a:buFont typeface="Arial"/>
              <a:buAutoNum type="arabicPeriod"/>
            </a:pPr>
            <a:r>
              <a:rPr lang="en-US" sz="1400" b="0" i="1" u="none" strike="noStrike" cap="non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Shifting cultivation</a:t>
            </a:r>
            <a:endParaRPr sz="1400" b="0" i="1" u="none" strike="noStrike" cap="none">
              <a:solidFill>
                <a:srgbClr val="D5DBE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0541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1" u="none" strike="noStrike" cap="none">
              <a:solidFill>
                <a:srgbClr val="D5DBE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9"/>
          <p:cNvSpPr txBox="1">
            <a:spLocks noGrp="1"/>
          </p:cNvSpPr>
          <p:nvPr>
            <p:ph type="title"/>
          </p:nvPr>
        </p:nvSpPr>
        <p:spPr>
          <a:xfrm>
            <a:off x="576864" y="-36451"/>
            <a:ext cx="96540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200"/>
              <a:t>Compatibility with other new developments</a:t>
            </a:r>
            <a:endParaRPr/>
          </a:p>
        </p:txBody>
      </p:sp>
      <p:sp>
        <p:nvSpPr>
          <p:cNvPr id="302" name="Google Shape;302;p29"/>
          <p:cNvSpPr txBox="1"/>
          <p:nvPr/>
        </p:nvSpPr>
        <p:spPr>
          <a:xfrm>
            <a:off x="534368" y="907599"/>
            <a:ext cx="6361942" cy="40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Developments for Community Land Model (CLM5)</a:t>
            </a:r>
            <a:endParaRPr/>
          </a:p>
        </p:txBody>
      </p:sp>
      <p:sp>
        <p:nvSpPr>
          <p:cNvPr id="303" name="Google Shape;303;p29"/>
          <p:cNvSpPr txBox="1">
            <a:spLocks noGrp="1"/>
          </p:cNvSpPr>
          <p:nvPr>
            <p:ph type="sldNum" idx="12"/>
          </p:nvPr>
        </p:nvSpPr>
        <p:spPr>
          <a:xfrm>
            <a:off x="126167" y="63777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304" name="Google Shape;304;p29"/>
          <p:cNvSpPr txBox="1"/>
          <p:nvPr/>
        </p:nvSpPr>
        <p:spPr>
          <a:xfrm>
            <a:off x="722625" y="6394322"/>
            <a:ext cx="414408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Lawrence et al., 2019; Kennedy et al., 2019</a:t>
            </a:r>
            <a:endParaRPr/>
          </a:p>
        </p:txBody>
      </p:sp>
      <p:sp>
        <p:nvSpPr>
          <p:cNvPr id="305" name="Google Shape;305;p29"/>
          <p:cNvSpPr txBox="1"/>
          <p:nvPr/>
        </p:nvSpPr>
        <p:spPr>
          <a:xfrm>
            <a:off x="7428322" y="922354"/>
            <a:ext cx="4763678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C343D"/>
                </a:solidFill>
              </a:rPr>
              <a:t>Implementing plant hydraulics</a:t>
            </a:r>
            <a:endParaRPr b="1">
              <a:solidFill>
                <a:srgbClr val="0C343D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Collaboration with Pierre Gentine’s student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2+ year process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Many interdependencies needed to be resolved</a:t>
            </a:r>
            <a:endParaRPr/>
          </a:p>
        </p:txBody>
      </p:sp>
      <p:pic>
        <p:nvPicPr>
          <p:cNvPr id="306" name="Google Shape;306;p29" descr="Screen Shot 2015-08-31 at 6.43.30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325" y="2591675"/>
            <a:ext cx="2321926" cy="3026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6343" y="4970339"/>
            <a:ext cx="1347221" cy="885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5326" y="160598"/>
            <a:ext cx="4698942" cy="6536804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0"/>
          <p:cNvSpPr txBox="1"/>
          <p:nvPr/>
        </p:nvSpPr>
        <p:spPr>
          <a:xfrm>
            <a:off x="5022629" y="5783464"/>
            <a:ext cx="21467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Lawrence et al., 2019</a:t>
            </a:r>
            <a:endParaRPr sz="1300"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/>
          </p:nvPr>
        </p:nvSpPr>
        <p:spPr>
          <a:xfrm>
            <a:off x="5383427" y="0"/>
            <a:ext cx="664534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200"/>
              <a:t>Model performance tracking</a:t>
            </a:r>
            <a:endParaRPr/>
          </a:p>
        </p:txBody>
      </p:sp>
      <p:sp>
        <p:nvSpPr>
          <p:cNvPr id="315" name="Google Shape;315;p30"/>
          <p:cNvSpPr txBox="1"/>
          <p:nvPr/>
        </p:nvSpPr>
        <p:spPr>
          <a:xfrm>
            <a:off x="5383427" y="1143000"/>
            <a:ext cx="6645340" cy="401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C343D"/>
                </a:solidFill>
              </a:rPr>
              <a:t>Standardized metrics for evaluation </a:t>
            </a:r>
            <a:endParaRPr b="1">
              <a:solidFill>
                <a:srgbClr val="0C343D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Climate variability diagnostics package (CVDP)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CESM component model diagnostics packages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43D"/>
              </a:buClr>
              <a:buSzPts val="2000"/>
              <a:buFont typeface="Arial"/>
              <a:buChar char="•"/>
            </a:pPr>
            <a:r>
              <a:rPr lang="en-US" sz="2000" b="1" i="0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International Land Model Benchmarking (ILAMB)</a:t>
            </a:r>
            <a:endParaRPr>
              <a:solidFill>
                <a:srgbClr val="0C343D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ESMValTool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LEAP machine-learning based metrics derived from big data</a:t>
            </a:r>
            <a:endParaRPr/>
          </a:p>
          <a:p>
            <a:pPr marL="285750" marR="0" lvl="0" indent="-158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0"/>
          <p:cNvSpPr txBox="1">
            <a:spLocks noGrp="1"/>
          </p:cNvSpPr>
          <p:nvPr>
            <p:ph type="sldNum" idx="12"/>
          </p:nvPr>
        </p:nvSpPr>
        <p:spPr>
          <a:xfrm>
            <a:off x="126167" y="63777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31"/>
          <p:cNvGrpSpPr/>
          <p:nvPr/>
        </p:nvGrpSpPr>
        <p:grpSpPr>
          <a:xfrm>
            <a:off x="2428718" y="822187"/>
            <a:ext cx="9207734" cy="6061473"/>
            <a:chOff x="394534" y="-102495"/>
            <a:chExt cx="9207734" cy="6061473"/>
          </a:xfrm>
        </p:grpSpPr>
        <p:sp>
          <p:nvSpPr>
            <p:cNvPr id="322" name="Google Shape;322;p31"/>
            <p:cNvSpPr/>
            <p:nvPr/>
          </p:nvSpPr>
          <p:spPr>
            <a:xfrm>
              <a:off x="1838966" y="-102495"/>
              <a:ext cx="6061473" cy="606147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7804" y="4124"/>
                  </a:moveTo>
                  <a:lnTo>
                    <a:pt x="67804" y="4124"/>
                  </a:lnTo>
                  <a:cubicBezTo>
                    <a:pt x="96066" y="8072"/>
                    <a:pt x="116930" y="32500"/>
                    <a:pt x="116409" y="61031"/>
                  </a:cubicBezTo>
                  <a:cubicBezTo>
                    <a:pt x="115887" y="89562"/>
                    <a:pt x="94144" y="113211"/>
                    <a:pt x="65758" y="116123"/>
                  </a:cubicBezTo>
                  <a:cubicBezTo>
                    <a:pt x="37371" y="119036"/>
                    <a:pt x="11279" y="100293"/>
                    <a:pt x="4976" y="72462"/>
                  </a:cubicBezTo>
                  <a:cubicBezTo>
                    <a:pt x="-1328" y="44632"/>
                    <a:pt x="14142" y="16476"/>
                    <a:pt x="41013" y="6873"/>
                  </a:cubicBezTo>
                  <a:lnTo>
                    <a:pt x="40121" y="3419"/>
                  </a:lnTo>
                  <a:lnTo>
                    <a:pt x="46725" y="8595"/>
                  </a:lnTo>
                  <a:lnTo>
                    <a:pt x="43576" y="16797"/>
                  </a:lnTo>
                  <a:lnTo>
                    <a:pt x="42685" y="13344"/>
                  </a:lnTo>
                  <a:lnTo>
                    <a:pt x="42685" y="13344"/>
                  </a:lnTo>
                  <a:cubicBezTo>
                    <a:pt x="19141" y="22082"/>
                    <a:pt x="5796" y="46993"/>
                    <a:pt x="11566" y="71434"/>
                  </a:cubicBezTo>
                  <a:cubicBezTo>
                    <a:pt x="17336" y="95876"/>
                    <a:pt x="40413" y="112188"/>
                    <a:pt x="65379" y="109474"/>
                  </a:cubicBezTo>
                  <a:cubicBezTo>
                    <a:pt x="90345" y="106759"/>
                    <a:pt x="109377" y="85869"/>
                    <a:pt x="109759" y="60758"/>
                  </a:cubicBezTo>
                  <a:cubicBezTo>
                    <a:pt x="110142" y="35648"/>
                    <a:pt x="91756" y="14187"/>
                    <a:pt x="66884" y="10713"/>
                  </a:cubicBezTo>
                  <a:close/>
                </a:path>
              </a:pathLst>
            </a:custGeom>
            <a:solidFill>
              <a:srgbClr val="CFDEEF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1"/>
            <p:cNvSpPr/>
            <p:nvPr/>
          </p:nvSpPr>
          <p:spPr>
            <a:xfrm>
              <a:off x="4257008" y="4402"/>
              <a:ext cx="1225390" cy="61269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1CBFF"/>
                </a:gs>
                <a:gs pos="35000">
                  <a:srgbClr val="BDDBFF"/>
                </a:gs>
                <a:gs pos="100000">
                  <a:srgbClr val="E2F0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1"/>
            <p:cNvSpPr txBox="1"/>
            <p:nvPr/>
          </p:nvSpPr>
          <p:spPr>
            <a:xfrm>
              <a:off x="4286917" y="34311"/>
              <a:ext cx="1165572" cy="552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0C343D"/>
                  </a:solidFill>
                  <a:latin typeface="Arial"/>
                  <a:ea typeface="Arial"/>
                  <a:cs typeface="Arial"/>
                  <a:sym typeface="Arial"/>
                </a:rPr>
                <a:t>Model release (CESM2)</a:t>
              </a:r>
              <a:endParaRPr>
                <a:solidFill>
                  <a:srgbClr val="0C343D"/>
                </a:solidFill>
              </a:endParaRPr>
            </a:p>
          </p:txBody>
        </p:sp>
        <p:sp>
          <p:nvSpPr>
            <p:cNvPr id="325" name="Google Shape;325;p31"/>
            <p:cNvSpPr/>
            <p:nvPr/>
          </p:nvSpPr>
          <p:spPr>
            <a:xfrm>
              <a:off x="6290433" y="334715"/>
              <a:ext cx="2382184" cy="76276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1CEFF"/>
                </a:gs>
                <a:gs pos="35000">
                  <a:srgbClr val="BDDCFF"/>
                </a:gs>
                <a:gs pos="100000">
                  <a:srgbClr val="E5EF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1"/>
            <p:cNvSpPr txBox="1"/>
            <p:nvPr/>
          </p:nvSpPr>
          <p:spPr>
            <a:xfrm>
              <a:off x="6327668" y="371950"/>
              <a:ext cx="2307714" cy="688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Model assessment (identify strengths and weaknesses)</a:t>
              </a:r>
              <a:endParaRPr/>
            </a:p>
          </p:txBody>
        </p:sp>
        <p:sp>
          <p:nvSpPr>
            <p:cNvPr id="327" name="Google Shape;327;p31"/>
            <p:cNvSpPr/>
            <p:nvPr/>
          </p:nvSpPr>
          <p:spPr>
            <a:xfrm>
              <a:off x="7130165" y="1609479"/>
              <a:ext cx="2472103" cy="69293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1CFFF"/>
                </a:gs>
                <a:gs pos="35000">
                  <a:srgbClr val="BEDCFF"/>
                </a:gs>
                <a:gs pos="100000">
                  <a:srgbClr val="E5F3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1"/>
            <p:cNvSpPr txBox="1"/>
            <p:nvPr/>
          </p:nvSpPr>
          <p:spPr>
            <a:xfrm>
              <a:off x="7163991" y="1643305"/>
              <a:ext cx="2404451" cy="625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WG members develop parameterizations or add features</a:t>
              </a:r>
              <a:endParaRPr/>
            </a:p>
          </p:txBody>
        </p:sp>
        <p:sp>
          <p:nvSpPr>
            <p:cNvPr id="329" name="Google Shape;329;p31"/>
            <p:cNvSpPr/>
            <p:nvPr/>
          </p:nvSpPr>
          <p:spPr>
            <a:xfrm>
              <a:off x="6982531" y="2872995"/>
              <a:ext cx="2276641" cy="65668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5CFFF"/>
                </a:gs>
                <a:gs pos="35000">
                  <a:srgbClr val="BFDEFF"/>
                </a:gs>
                <a:gs pos="100000">
                  <a:srgbClr val="E3F1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1"/>
            <p:cNvSpPr txBox="1"/>
            <p:nvPr/>
          </p:nvSpPr>
          <p:spPr>
            <a:xfrm>
              <a:off x="7014588" y="2905052"/>
              <a:ext cx="2212527" cy="592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Present ideas/results at WG meetings</a:t>
              </a:r>
              <a:endParaRPr/>
            </a:p>
          </p:txBody>
        </p:sp>
        <p:sp>
          <p:nvSpPr>
            <p:cNvPr id="331" name="Google Shape;331;p31"/>
            <p:cNvSpPr/>
            <p:nvPr/>
          </p:nvSpPr>
          <p:spPr>
            <a:xfrm>
              <a:off x="6959949" y="4003424"/>
              <a:ext cx="1225390" cy="61269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7D1FF"/>
                </a:gs>
                <a:gs pos="35000">
                  <a:srgbClr val="BFDBFF"/>
                </a:gs>
                <a:gs pos="100000">
                  <a:srgbClr val="E5F0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1"/>
            <p:cNvSpPr txBox="1"/>
            <p:nvPr/>
          </p:nvSpPr>
          <p:spPr>
            <a:xfrm>
              <a:off x="6989858" y="4033333"/>
              <a:ext cx="1165572" cy="552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Publish papers</a:t>
              </a:r>
              <a:endParaRPr/>
            </a:p>
          </p:txBody>
        </p:sp>
        <p:sp>
          <p:nvSpPr>
            <p:cNvPr id="333" name="Google Shape;333;p31"/>
            <p:cNvSpPr/>
            <p:nvPr/>
          </p:nvSpPr>
          <p:spPr>
            <a:xfrm>
              <a:off x="4960611" y="4711439"/>
              <a:ext cx="1322613" cy="65447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9D1FF"/>
                </a:gs>
                <a:gs pos="35000">
                  <a:srgbClr val="C3DFFF"/>
                </a:gs>
                <a:gs pos="100000">
                  <a:srgbClr val="E5F4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1"/>
            <p:cNvSpPr txBox="1"/>
            <p:nvPr/>
          </p:nvSpPr>
          <p:spPr>
            <a:xfrm>
              <a:off x="4992560" y="4743388"/>
              <a:ext cx="1258715" cy="590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Full code integration</a:t>
              </a:r>
              <a:endParaRPr/>
            </a:p>
          </p:txBody>
        </p:sp>
        <p:sp>
          <p:nvSpPr>
            <p:cNvPr id="335" name="Google Shape;335;p31"/>
            <p:cNvSpPr/>
            <p:nvPr/>
          </p:nvSpPr>
          <p:spPr>
            <a:xfrm>
              <a:off x="3164849" y="5027866"/>
              <a:ext cx="1890239" cy="61269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CD3FF"/>
                </a:gs>
                <a:gs pos="35000">
                  <a:srgbClr val="C3DFFF"/>
                </a:gs>
                <a:gs pos="100000">
                  <a:srgbClr val="E7F1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1"/>
            <p:cNvSpPr txBox="1"/>
            <p:nvPr/>
          </p:nvSpPr>
          <p:spPr>
            <a:xfrm>
              <a:off x="3194758" y="5057775"/>
              <a:ext cx="1830421" cy="552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in updated component model</a:t>
              </a:r>
              <a:endParaRPr/>
            </a:p>
          </p:txBody>
        </p:sp>
        <p:sp>
          <p:nvSpPr>
            <p:cNvPr id="337" name="Google Shape;337;p31"/>
            <p:cNvSpPr/>
            <p:nvPr/>
          </p:nvSpPr>
          <p:spPr>
            <a:xfrm>
              <a:off x="1777963" y="4477228"/>
              <a:ext cx="1997840" cy="61269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FD6FF"/>
                </a:gs>
                <a:gs pos="35000">
                  <a:srgbClr val="C5E1FF"/>
                </a:gs>
                <a:gs pos="100000">
                  <a:srgbClr val="E7F5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1"/>
            <p:cNvSpPr txBox="1"/>
            <p:nvPr/>
          </p:nvSpPr>
          <p:spPr>
            <a:xfrm>
              <a:off x="1807872" y="4507137"/>
              <a:ext cx="1938022" cy="552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Evaluate competing parameterizations</a:t>
              </a:r>
              <a:endParaRPr/>
            </a:p>
          </p:txBody>
        </p:sp>
        <p:sp>
          <p:nvSpPr>
            <p:cNvPr id="339" name="Google Shape;339;p31"/>
            <p:cNvSpPr/>
            <p:nvPr/>
          </p:nvSpPr>
          <p:spPr>
            <a:xfrm>
              <a:off x="825271" y="3082281"/>
              <a:ext cx="1473606" cy="88675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1D6FF"/>
                </a:gs>
                <a:gs pos="35000">
                  <a:srgbClr val="C9E1FF"/>
                </a:gs>
                <a:gs pos="100000">
                  <a:srgbClr val="E7F2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1"/>
            <p:cNvSpPr txBox="1"/>
            <p:nvPr/>
          </p:nvSpPr>
          <p:spPr>
            <a:xfrm>
              <a:off x="868559" y="3125569"/>
              <a:ext cx="1387030" cy="800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Interim release (CESM2.X)</a:t>
              </a:r>
              <a:endParaRPr/>
            </a:p>
          </p:txBody>
        </p:sp>
        <p:sp>
          <p:nvSpPr>
            <p:cNvPr id="341" name="Google Shape;341;p31"/>
            <p:cNvSpPr/>
            <p:nvPr/>
          </p:nvSpPr>
          <p:spPr>
            <a:xfrm>
              <a:off x="394534" y="2255712"/>
              <a:ext cx="2187420" cy="61069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3DAFF"/>
                </a:gs>
                <a:gs pos="35000">
                  <a:srgbClr val="CAE5FF"/>
                </a:gs>
                <a:gs pos="100000">
                  <a:srgbClr val="E7F6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1"/>
            <p:cNvSpPr txBox="1"/>
            <p:nvPr/>
          </p:nvSpPr>
          <p:spPr>
            <a:xfrm>
              <a:off x="424346" y="2285524"/>
              <a:ext cx="2127796" cy="551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and tune within coupled system</a:t>
              </a:r>
              <a:endParaRPr/>
            </a:p>
          </p:txBody>
        </p:sp>
        <p:sp>
          <p:nvSpPr>
            <p:cNvPr id="343" name="Google Shape;343;p31"/>
            <p:cNvSpPr/>
            <p:nvPr/>
          </p:nvSpPr>
          <p:spPr>
            <a:xfrm>
              <a:off x="616253" y="1030111"/>
              <a:ext cx="2407733" cy="67973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9DDFF"/>
                </a:gs>
                <a:gs pos="35000">
                  <a:srgbClr val="CCE5FF"/>
                </a:gs>
                <a:gs pos="100000">
                  <a:srgbClr val="EAF4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1"/>
            <p:cNvSpPr txBox="1"/>
            <p:nvPr/>
          </p:nvSpPr>
          <p:spPr>
            <a:xfrm>
              <a:off x="649435" y="1063293"/>
              <a:ext cx="2341369" cy="613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Document; Control integrations</a:t>
              </a:r>
              <a:endPara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2229970" y="141917"/>
              <a:ext cx="1442799" cy="634783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DDEFF"/>
                </a:gs>
                <a:gs pos="35000">
                  <a:srgbClr val="CFE8FF"/>
                </a:gs>
                <a:gs pos="100000">
                  <a:srgbClr val="EBF5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1"/>
            <p:cNvSpPr txBox="1"/>
            <p:nvPr/>
          </p:nvSpPr>
          <p:spPr>
            <a:xfrm>
              <a:off x="2260958" y="172905"/>
              <a:ext cx="1380823" cy="572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Model release (CESM3)</a:t>
              </a:r>
              <a:endPara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7" name="Google Shape;347;p31"/>
          <p:cNvSpPr txBox="1">
            <a:spLocks noGrp="1"/>
          </p:cNvSpPr>
          <p:nvPr>
            <p:ph type="title"/>
          </p:nvPr>
        </p:nvSpPr>
        <p:spPr>
          <a:xfrm>
            <a:off x="207035" y="-125150"/>
            <a:ext cx="1166291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200"/>
              <a:t>LEAP integration into CESM development process</a:t>
            </a:r>
            <a:endParaRPr/>
          </a:p>
        </p:txBody>
      </p:sp>
      <p:sp>
        <p:nvSpPr>
          <p:cNvPr id="348" name="Google Shape;348;p31"/>
          <p:cNvSpPr/>
          <p:nvPr/>
        </p:nvSpPr>
        <p:spPr>
          <a:xfrm>
            <a:off x="2199861" y="755374"/>
            <a:ext cx="4028661" cy="45189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9" name="Google Shape;349;p31"/>
          <p:cNvGrpSpPr/>
          <p:nvPr/>
        </p:nvGrpSpPr>
        <p:grpSpPr>
          <a:xfrm>
            <a:off x="5477534" y="3760249"/>
            <a:ext cx="3262018" cy="1152375"/>
            <a:chOff x="5477534" y="3760249"/>
            <a:chExt cx="3262018" cy="1152375"/>
          </a:xfrm>
        </p:grpSpPr>
        <p:grpSp>
          <p:nvGrpSpPr>
            <p:cNvPr id="350" name="Google Shape;350;p31"/>
            <p:cNvGrpSpPr/>
            <p:nvPr/>
          </p:nvGrpSpPr>
          <p:grpSpPr>
            <a:xfrm>
              <a:off x="5682209" y="4108786"/>
              <a:ext cx="2912035" cy="803838"/>
              <a:chOff x="5265807" y="2891399"/>
              <a:chExt cx="2912035" cy="803838"/>
            </a:xfrm>
          </p:grpSpPr>
          <p:sp>
            <p:nvSpPr>
              <p:cNvPr id="351" name="Google Shape;351;p31"/>
              <p:cNvSpPr/>
              <p:nvPr/>
            </p:nvSpPr>
            <p:spPr>
              <a:xfrm>
                <a:off x="5265807" y="2891399"/>
                <a:ext cx="2912035" cy="803838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Use for scientific</a:t>
                </a:r>
                <a:endParaRPr/>
              </a:p>
              <a:p>
                <a:pPr marL="0" marR="0" lvl="0" indent="0" algn="ctr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52" name="Google Shape;352;p31" descr="A picture containing drawing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307319" y="3021472"/>
                <a:ext cx="2562268" cy="65485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53" name="Google Shape;353;p31"/>
            <p:cNvSpPr txBox="1"/>
            <p:nvPr/>
          </p:nvSpPr>
          <p:spPr>
            <a:xfrm>
              <a:off x="5477534" y="3760249"/>
              <a:ext cx="3262018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New physics-guided ML algorithm</a:t>
              </a:r>
              <a:endParaRPr/>
            </a:p>
          </p:txBody>
        </p:sp>
      </p:grpSp>
      <p:sp>
        <p:nvSpPr>
          <p:cNvPr id="354" name="Google Shape;354;p31"/>
          <p:cNvSpPr txBox="1">
            <a:spLocks noGrp="1"/>
          </p:cNvSpPr>
          <p:nvPr>
            <p:ph type="sldNum" idx="12"/>
          </p:nvPr>
        </p:nvSpPr>
        <p:spPr>
          <a:xfrm>
            <a:off x="126167" y="63777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355" name="Google Shape;355;p31"/>
          <p:cNvPicPr preferRelativeResize="0"/>
          <p:nvPr/>
        </p:nvPicPr>
        <p:blipFill rotWithShape="1">
          <a:blip r:embed="rId4">
            <a:alphaModFix/>
          </a:blip>
          <a:srcRect t="8292" b="16631"/>
          <a:stretch/>
        </p:blipFill>
        <p:spPr>
          <a:xfrm>
            <a:off x="5848498" y="2553047"/>
            <a:ext cx="2372850" cy="1143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2"/>
          <p:cNvGrpSpPr/>
          <p:nvPr/>
        </p:nvGrpSpPr>
        <p:grpSpPr>
          <a:xfrm>
            <a:off x="2428716" y="822187"/>
            <a:ext cx="9207736" cy="6061473"/>
            <a:chOff x="394532" y="-102495"/>
            <a:chExt cx="9207736" cy="6061473"/>
          </a:xfrm>
        </p:grpSpPr>
        <p:sp>
          <p:nvSpPr>
            <p:cNvPr id="361" name="Google Shape;361;p32"/>
            <p:cNvSpPr/>
            <p:nvPr/>
          </p:nvSpPr>
          <p:spPr>
            <a:xfrm>
              <a:off x="1838966" y="-102495"/>
              <a:ext cx="6061473" cy="606147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7804" y="4124"/>
                  </a:moveTo>
                  <a:lnTo>
                    <a:pt x="67804" y="4124"/>
                  </a:lnTo>
                  <a:cubicBezTo>
                    <a:pt x="96066" y="8072"/>
                    <a:pt x="116930" y="32500"/>
                    <a:pt x="116409" y="61031"/>
                  </a:cubicBezTo>
                  <a:cubicBezTo>
                    <a:pt x="115887" y="89562"/>
                    <a:pt x="94144" y="113211"/>
                    <a:pt x="65758" y="116123"/>
                  </a:cubicBezTo>
                  <a:cubicBezTo>
                    <a:pt x="37371" y="119036"/>
                    <a:pt x="11279" y="100293"/>
                    <a:pt x="4976" y="72462"/>
                  </a:cubicBezTo>
                  <a:cubicBezTo>
                    <a:pt x="-1328" y="44632"/>
                    <a:pt x="14142" y="16476"/>
                    <a:pt x="41013" y="6873"/>
                  </a:cubicBezTo>
                  <a:lnTo>
                    <a:pt x="40121" y="3419"/>
                  </a:lnTo>
                  <a:lnTo>
                    <a:pt x="46725" y="8595"/>
                  </a:lnTo>
                  <a:lnTo>
                    <a:pt x="43576" y="16797"/>
                  </a:lnTo>
                  <a:lnTo>
                    <a:pt x="42685" y="13344"/>
                  </a:lnTo>
                  <a:lnTo>
                    <a:pt x="42685" y="13344"/>
                  </a:lnTo>
                  <a:cubicBezTo>
                    <a:pt x="19141" y="22082"/>
                    <a:pt x="5796" y="46993"/>
                    <a:pt x="11566" y="71434"/>
                  </a:cubicBezTo>
                  <a:cubicBezTo>
                    <a:pt x="17336" y="95876"/>
                    <a:pt x="40413" y="112188"/>
                    <a:pt x="65379" y="109474"/>
                  </a:cubicBezTo>
                  <a:cubicBezTo>
                    <a:pt x="90345" y="106759"/>
                    <a:pt x="109377" y="85869"/>
                    <a:pt x="109759" y="60758"/>
                  </a:cubicBezTo>
                  <a:cubicBezTo>
                    <a:pt x="110142" y="35648"/>
                    <a:pt x="91756" y="14187"/>
                    <a:pt x="66884" y="10713"/>
                  </a:cubicBezTo>
                  <a:close/>
                </a:path>
              </a:pathLst>
            </a:custGeom>
            <a:solidFill>
              <a:srgbClr val="CFDEEF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2"/>
            <p:cNvSpPr/>
            <p:nvPr/>
          </p:nvSpPr>
          <p:spPr>
            <a:xfrm>
              <a:off x="4257008" y="4402"/>
              <a:ext cx="1225390" cy="61269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1CBFF"/>
                </a:gs>
                <a:gs pos="35000">
                  <a:srgbClr val="BDDBFF"/>
                </a:gs>
                <a:gs pos="100000">
                  <a:srgbClr val="E2F0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2"/>
            <p:cNvSpPr txBox="1"/>
            <p:nvPr/>
          </p:nvSpPr>
          <p:spPr>
            <a:xfrm>
              <a:off x="4286917" y="34311"/>
              <a:ext cx="1165572" cy="552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0C343D"/>
                  </a:solidFill>
                  <a:latin typeface="Arial"/>
                  <a:ea typeface="Arial"/>
                  <a:cs typeface="Arial"/>
                  <a:sym typeface="Arial"/>
                </a:rPr>
                <a:t>Model release (CESM2)</a:t>
              </a:r>
              <a:endParaRPr>
                <a:solidFill>
                  <a:srgbClr val="0C343D"/>
                </a:solidFill>
              </a:endParaRPr>
            </a:p>
          </p:txBody>
        </p:sp>
        <p:sp>
          <p:nvSpPr>
            <p:cNvPr id="364" name="Google Shape;364;p32"/>
            <p:cNvSpPr/>
            <p:nvPr/>
          </p:nvSpPr>
          <p:spPr>
            <a:xfrm>
              <a:off x="6290433" y="334715"/>
              <a:ext cx="2382184" cy="76276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1CEFF"/>
                </a:gs>
                <a:gs pos="35000">
                  <a:srgbClr val="BDDCFF"/>
                </a:gs>
                <a:gs pos="100000">
                  <a:srgbClr val="E5EF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2"/>
            <p:cNvSpPr txBox="1"/>
            <p:nvPr/>
          </p:nvSpPr>
          <p:spPr>
            <a:xfrm>
              <a:off x="6327668" y="371950"/>
              <a:ext cx="2307714" cy="688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Model assessment (identify strengths and weaknesses)</a:t>
              </a:r>
              <a:endParaRPr/>
            </a:p>
          </p:txBody>
        </p:sp>
        <p:sp>
          <p:nvSpPr>
            <p:cNvPr id="366" name="Google Shape;366;p32"/>
            <p:cNvSpPr/>
            <p:nvPr/>
          </p:nvSpPr>
          <p:spPr>
            <a:xfrm>
              <a:off x="7130165" y="1609479"/>
              <a:ext cx="2472103" cy="69293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1CFFF"/>
                </a:gs>
                <a:gs pos="35000">
                  <a:srgbClr val="BEDCFF"/>
                </a:gs>
                <a:gs pos="100000">
                  <a:srgbClr val="E5F3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2"/>
            <p:cNvSpPr txBox="1"/>
            <p:nvPr/>
          </p:nvSpPr>
          <p:spPr>
            <a:xfrm>
              <a:off x="7163991" y="1643305"/>
              <a:ext cx="2404451" cy="625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WG members develop parameterizations or add features</a:t>
              </a:r>
              <a:endParaRPr/>
            </a:p>
          </p:txBody>
        </p:sp>
        <p:sp>
          <p:nvSpPr>
            <p:cNvPr id="368" name="Google Shape;368;p32"/>
            <p:cNvSpPr/>
            <p:nvPr/>
          </p:nvSpPr>
          <p:spPr>
            <a:xfrm>
              <a:off x="6982531" y="2872995"/>
              <a:ext cx="2276641" cy="65668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5CFFF"/>
                </a:gs>
                <a:gs pos="35000">
                  <a:srgbClr val="BFDEFF"/>
                </a:gs>
                <a:gs pos="100000">
                  <a:srgbClr val="E3F1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2"/>
            <p:cNvSpPr txBox="1"/>
            <p:nvPr/>
          </p:nvSpPr>
          <p:spPr>
            <a:xfrm>
              <a:off x="7014588" y="2905052"/>
              <a:ext cx="2212527" cy="592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Present ideas/results at WG meetings</a:t>
              </a:r>
              <a:endParaRPr/>
            </a:p>
          </p:txBody>
        </p:sp>
        <p:sp>
          <p:nvSpPr>
            <p:cNvPr id="370" name="Google Shape;370;p32"/>
            <p:cNvSpPr/>
            <p:nvPr/>
          </p:nvSpPr>
          <p:spPr>
            <a:xfrm>
              <a:off x="6959949" y="4003424"/>
              <a:ext cx="1225390" cy="61269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7D1FF"/>
                </a:gs>
                <a:gs pos="35000">
                  <a:srgbClr val="BFDBFF"/>
                </a:gs>
                <a:gs pos="100000">
                  <a:srgbClr val="E5F0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2"/>
            <p:cNvSpPr txBox="1"/>
            <p:nvPr/>
          </p:nvSpPr>
          <p:spPr>
            <a:xfrm>
              <a:off x="6989858" y="4033333"/>
              <a:ext cx="1165572" cy="552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Publish papers</a:t>
              </a:r>
              <a:endParaRPr/>
            </a:p>
          </p:txBody>
        </p:sp>
        <p:sp>
          <p:nvSpPr>
            <p:cNvPr id="372" name="Google Shape;372;p32"/>
            <p:cNvSpPr/>
            <p:nvPr/>
          </p:nvSpPr>
          <p:spPr>
            <a:xfrm>
              <a:off x="4960611" y="4711439"/>
              <a:ext cx="1322613" cy="65447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9D1FF"/>
                </a:gs>
                <a:gs pos="35000">
                  <a:srgbClr val="C3DFFF"/>
                </a:gs>
                <a:gs pos="100000">
                  <a:srgbClr val="E5F4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2"/>
            <p:cNvSpPr txBox="1"/>
            <p:nvPr/>
          </p:nvSpPr>
          <p:spPr>
            <a:xfrm>
              <a:off x="4992560" y="4743388"/>
              <a:ext cx="1258715" cy="590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Full code integration</a:t>
              </a:r>
              <a:endParaRPr/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3164849" y="5027866"/>
              <a:ext cx="1890239" cy="61269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CD3FF"/>
                </a:gs>
                <a:gs pos="35000">
                  <a:srgbClr val="C3DFFF"/>
                </a:gs>
                <a:gs pos="100000">
                  <a:srgbClr val="E7F1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2"/>
            <p:cNvSpPr txBox="1"/>
            <p:nvPr/>
          </p:nvSpPr>
          <p:spPr>
            <a:xfrm>
              <a:off x="3194758" y="5057775"/>
              <a:ext cx="1830421" cy="552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in updated component model</a:t>
              </a: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1777963" y="4477228"/>
              <a:ext cx="1997840" cy="61269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FD6FF"/>
                </a:gs>
                <a:gs pos="35000">
                  <a:srgbClr val="C5E1FF"/>
                </a:gs>
                <a:gs pos="100000">
                  <a:srgbClr val="E7F5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2"/>
            <p:cNvSpPr txBox="1"/>
            <p:nvPr/>
          </p:nvSpPr>
          <p:spPr>
            <a:xfrm>
              <a:off x="1807872" y="4507137"/>
              <a:ext cx="1938022" cy="552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Evaluate competing parameterizations</a:t>
              </a:r>
              <a:endParaRPr/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61881" y="3184105"/>
              <a:ext cx="2200385" cy="68310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1D6FF"/>
                </a:gs>
                <a:gs pos="35000">
                  <a:srgbClr val="C9E1FF"/>
                </a:gs>
                <a:gs pos="100000">
                  <a:srgbClr val="E7F2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2"/>
            <p:cNvSpPr txBox="1"/>
            <p:nvPr/>
          </p:nvSpPr>
          <p:spPr>
            <a:xfrm>
              <a:off x="495227" y="3217451"/>
              <a:ext cx="2133693" cy="616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Finalize and calibrate component models </a:t>
              </a:r>
              <a:endParaRPr/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394532" y="2118948"/>
              <a:ext cx="2187420" cy="61069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3DAFF"/>
                </a:gs>
                <a:gs pos="35000">
                  <a:srgbClr val="CAE5FF"/>
                </a:gs>
                <a:gs pos="100000">
                  <a:srgbClr val="E7F6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2"/>
            <p:cNvSpPr txBox="1"/>
            <p:nvPr/>
          </p:nvSpPr>
          <p:spPr>
            <a:xfrm>
              <a:off x="424344" y="2148760"/>
              <a:ext cx="2127796" cy="551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and calibrate within coupled system</a:t>
              </a:r>
              <a:endParaRPr/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756591" y="1030111"/>
              <a:ext cx="2127058" cy="67973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9DDFF"/>
                </a:gs>
                <a:gs pos="35000">
                  <a:srgbClr val="CCE5FF"/>
                </a:gs>
                <a:gs pos="100000">
                  <a:srgbClr val="EAF4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2"/>
            <p:cNvSpPr txBox="1"/>
            <p:nvPr/>
          </p:nvSpPr>
          <p:spPr>
            <a:xfrm>
              <a:off x="789773" y="1063293"/>
              <a:ext cx="2060694" cy="613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Document;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Control integrations</a:t>
              </a:r>
              <a:endPara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2229970" y="141917"/>
              <a:ext cx="1442799" cy="634783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DDEFF"/>
                </a:gs>
                <a:gs pos="35000">
                  <a:srgbClr val="CFE8FF"/>
                </a:gs>
                <a:gs pos="100000">
                  <a:srgbClr val="EBF5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2"/>
            <p:cNvSpPr txBox="1"/>
            <p:nvPr/>
          </p:nvSpPr>
          <p:spPr>
            <a:xfrm>
              <a:off x="2260958" y="172905"/>
              <a:ext cx="1380823" cy="572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0C343D"/>
                  </a:solidFill>
                  <a:latin typeface="Arial"/>
                  <a:ea typeface="Arial"/>
                  <a:cs typeface="Arial"/>
                  <a:sym typeface="Arial"/>
                </a:rPr>
                <a:t> Model release (CESM3)</a:t>
              </a:r>
              <a:endParaRPr sz="16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32"/>
          <p:cNvSpPr txBox="1">
            <a:spLocks noGrp="1"/>
          </p:cNvSpPr>
          <p:nvPr>
            <p:ph type="title"/>
          </p:nvPr>
        </p:nvSpPr>
        <p:spPr>
          <a:xfrm>
            <a:off x="207035" y="-125150"/>
            <a:ext cx="1166291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200"/>
              <a:t>LEAP integration into CESM development process</a:t>
            </a:r>
            <a:endParaRPr/>
          </a:p>
        </p:txBody>
      </p:sp>
      <p:grpSp>
        <p:nvGrpSpPr>
          <p:cNvPr id="387" name="Google Shape;387;p32"/>
          <p:cNvGrpSpPr/>
          <p:nvPr/>
        </p:nvGrpSpPr>
        <p:grpSpPr>
          <a:xfrm>
            <a:off x="5682209" y="4108786"/>
            <a:ext cx="2912035" cy="803838"/>
            <a:chOff x="5265807" y="2891399"/>
            <a:chExt cx="2912035" cy="803838"/>
          </a:xfrm>
        </p:grpSpPr>
        <p:sp>
          <p:nvSpPr>
            <p:cNvPr id="388" name="Google Shape;388;p32"/>
            <p:cNvSpPr/>
            <p:nvPr/>
          </p:nvSpPr>
          <p:spPr>
            <a:xfrm>
              <a:off x="5265807" y="2891399"/>
              <a:ext cx="2912035" cy="8038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Use for scientific</a:t>
              </a:r>
              <a:endParaRPr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9" name="Google Shape;389;p32" descr="A picture containing drawing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07319" y="3021472"/>
              <a:ext cx="2562268" cy="6548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0" name="Google Shape;390;p32"/>
          <p:cNvSpPr txBox="1">
            <a:spLocks noGrp="1"/>
          </p:cNvSpPr>
          <p:nvPr>
            <p:ph type="sldNum" idx="12"/>
          </p:nvPr>
        </p:nvSpPr>
        <p:spPr>
          <a:xfrm>
            <a:off x="126167" y="63777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391" name="Google Shape;391;p32" descr="Vector Stock - Doodles single wall light switch. Clipart Illustration  gg77762896 - GoGraph"/>
          <p:cNvPicPr preferRelativeResize="0"/>
          <p:nvPr/>
        </p:nvPicPr>
        <p:blipFill rotWithShape="1">
          <a:blip r:embed="rId4">
            <a:alphaModFix/>
          </a:blip>
          <a:srcRect l="49302" r="4120" b="48803"/>
          <a:stretch/>
        </p:blipFill>
        <p:spPr>
          <a:xfrm>
            <a:off x="1497767" y="4952479"/>
            <a:ext cx="736628" cy="92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2" descr="A picture containing clock, met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6610" y="2507119"/>
            <a:ext cx="1743761" cy="48419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3" name="Google Shape;393;p32"/>
          <p:cNvSpPr txBox="1"/>
          <p:nvPr/>
        </p:nvSpPr>
        <p:spPr>
          <a:xfrm>
            <a:off x="322333" y="5121927"/>
            <a:ext cx="11236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Risk mitigation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4892345" y="527529"/>
            <a:ext cx="6709800" cy="46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220"/>
              <a:t>Senior Scientist and Section Head for Terrestrial Sciences, Climate + Global Dynamics Lab, NCAR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220"/>
              <a:t>PhD, Atmospheric + Ocean Science, Colorado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295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20" b="1">
                <a:solidFill>
                  <a:srgbClr val="0C343D"/>
                </a:solidFill>
              </a:rPr>
              <a:t>Expertise</a:t>
            </a:r>
            <a:endParaRPr/>
          </a:p>
          <a:p>
            <a:pPr marL="91440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1665"/>
              <a:t>Earth system modeling</a:t>
            </a:r>
            <a:endParaRPr/>
          </a:p>
          <a:p>
            <a:pPr marL="91440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1665"/>
              <a:t>Land-atmosphere interactions</a:t>
            </a:r>
            <a:endParaRPr/>
          </a:p>
          <a:p>
            <a:pPr marL="91440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1665"/>
              <a:t>Land use change</a:t>
            </a:r>
            <a:endParaRPr/>
          </a:p>
          <a:p>
            <a:pPr marL="91440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1665"/>
              <a:t>Arctic climate feedbacks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665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20" b="1">
                <a:solidFill>
                  <a:srgbClr val="0C343D"/>
                </a:solidFill>
              </a:rPr>
              <a:t>Synergistic Activities</a:t>
            </a:r>
            <a:endParaRPr/>
          </a:p>
          <a:p>
            <a:pPr marL="91440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1665"/>
              <a:t>Co-Lead, Community Terrestrial Systems Model</a:t>
            </a:r>
            <a:endParaRPr/>
          </a:p>
          <a:p>
            <a:pPr marL="91440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1665"/>
              <a:t>Co-Chair, Land Use Model Intercomparison Project</a:t>
            </a:r>
            <a:endParaRPr/>
          </a:p>
          <a:p>
            <a:pPr marL="91440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1665"/>
              <a:t>CESM Scientific Steering Committee (2008-2019)</a:t>
            </a:r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156" y="1026307"/>
            <a:ext cx="4380495" cy="4380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3"/>
          <p:cNvGrpSpPr/>
          <p:nvPr/>
        </p:nvGrpSpPr>
        <p:grpSpPr>
          <a:xfrm>
            <a:off x="2428716" y="822187"/>
            <a:ext cx="9207736" cy="6061473"/>
            <a:chOff x="394532" y="-102495"/>
            <a:chExt cx="9207736" cy="6061473"/>
          </a:xfrm>
        </p:grpSpPr>
        <p:sp>
          <p:nvSpPr>
            <p:cNvPr id="399" name="Google Shape;399;p33"/>
            <p:cNvSpPr/>
            <p:nvPr/>
          </p:nvSpPr>
          <p:spPr>
            <a:xfrm>
              <a:off x="1838966" y="-102495"/>
              <a:ext cx="6061473" cy="606147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7804" y="4124"/>
                  </a:moveTo>
                  <a:lnTo>
                    <a:pt x="67804" y="4124"/>
                  </a:lnTo>
                  <a:cubicBezTo>
                    <a:pt x="96066" y="8072"/>
                    <a:pt x="116930" y="32500"/>
                    <a:pt x="116409" y="61031"/>
                  </a:cubicBezTo>
                  <a:cubicBezTo>
                    <a:pt x="115887" y="89562"/>
                    <a:pt x="94144" y="113211"/>
                    <a:pt x="65758" y="116123"/>
                  </a:cubicBezTo>
                  <a:cubicBezTo>
                    <a:pt x="37371" y="119036"/>
                    <a:pt x="11279" y="100293"/>
                    <a:pt x="4976" y="72462"/>
                  </a:cubicBezTo>
                  <a:cubicBezTo>
                    <a:pt x="-1328" y="44632"/>
                    <a:pt x="14142" y="16476"/>
                    <a:pt x="41013" y="6873"/>
                  </a:cubicBezTo>
                  <a:lnTo>
                    <a:pt x="40121" y="3419"/>
                  </a:lnTo>
                  <a:lnTo>
                    <a:pt x="46725" y="8595"/>
                  </a:lnTo>
                  <a:lnTo>
                    <a:pt x="43576" y="16797"/>
                  </a:lnTo>
                  <a:lnTo>
                    <a:pt x="42685" y="13344"/>
                  </a:lnTo>
                  <a:lnTo>
                    <a:pt x="42685" y="13344"/>
                  </a:lnTo>
                  <a:cubicBezTo>
                    <a:pt x="19141" y="22082"/>
                    <a:pt x="5796" y="46993"/>
                    <a:pt x="11566" y="71434"/>
                  </a:cubicBezTo>
                  <a:cubicBezTo>
                    <a:pt x="17336" y="95876"/>
                    <a:pt x="40413" y="112188"/>
                    <a:pt x="65379" y="109474"/>
                  </a:cubicBezTo>
                  <a:cubicBezTo>
                    <a:pt x="90345" y="106759"/>
                    <a:pt x="109377" y="85869"/>
                    <a:pt x="109759" y="60758"/>
                  </a:cubicBezTo>
                  <a:cubicBezTo>
                    <a:pt x="110142" y="35648"/>
                    <a:pt x="91756" y="14187"/>
                    <a:pt x="66884" y="10713"/>
                  </a:cubicBezTo>
                  <a:close/>
                </a:path>
              </a:pathLst>
            </a:custGeom>
            <a:solidFill>
              <a:srgbClr val="CFDEEF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3"/>
            <p:cNvSpPr/>
            <p:nvPr/>
          </p:nvSpPr>
          <p:spPr>
            <a:xfrm>
              <a:off x="4257008" y="4402"/>
              <a:ext cx="1225390" cy="61269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1CBFF"/>
                </a:gs>
                <a:gs pos="35000">
                  <a:srgbClr val="BDDBFF"/>
                </a:gs>
                <a:gs pos="100000">
                  <a:srgbClr val="E2F0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3"/>
            <p:cNvSpPr txBox="1"/>
            <p:nvPr/>
          </p:nvSpPr>
          <p:spPr>
            <a:xfrm>
              <a:off x="4286917" y="34311"/>
              <a:ext cx="1165572" cy="552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0C343D"/>
                  </a:solidFill>
                  <a:latin typeface="Arial"/>
                  <a:ea typeface="Arial"/>
                  <a:cs typeface="Arial"/>
                  <a:sym typeface="Arial"/>
                </a:rPr>
                <a:t>Model release (CESM2)</a:t>
              </a:r>
              <a:endParaRPr>
                <a:solidFill>
                  <a:srgbClr val="0C343D"/>
                </a:solidFill>
              </a:endParaRPr>
            </a:p>
          </p:txBody>
        </p:sp>
        <p:sp>
          <p:nvSpPr>
            <p:cNvPr id="402" name="Google Shape;402;p33"/>
            <p:cNvSpPr/>
            <p:nvPr/>
          </p:nvSpPr>
          <p:spPr>
            <a:xfrm>
              <a:off x="6290433" y="334715"/>
              <a:ext cx="2382184" cy="76276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1CEFF"/>
                </a:gs>
                <a:gs pos="35000">
                  <a:srgbClr val="BDDCFF"/>
                </a:gs>
                <a:gs pos="100000">
                  <a:srgbClr val="E5EF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3"/>
            <p:cNvSpPr txBox="1"/>
            <p:nvPr/>
          </p:nvSpPr>
          <p:spPr>
            <a:xfrm>
              <a:off x="6327668" y="371950"/>
              <a:ext cx="2307714" cy="688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Model assessment (identify strengths and weaknesses)</a:t>
              </a:r>
              <a:endParaRPr/>
            </a:p>
          </p:txBody>
        </p:sp>
        <p:sp>
          <p:nvSpPr>
            <p:cNvPr id="404" name="Google Shape;404;p33"/>
            <p:cNvSpPr/>
            <p:nvPr/>
          </p:nvSpPr>
          <p:spPr>
            <a:xfrm>
              <a:off x="7130165" y="1609479"/>
              <a:ext cx="2472103" cy="69293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1CFFF"/>
                </a:gs>
                <a:gs pos="35000">
                  <a:srgbClr val="BEDCFF"/>
                </a:gs>
                <a:gs pos="100000">
                  <a:srgbClr val="E5F3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3"/>
            <p:cNvSpPr txBox="1"/>
            <p:nvPr/>
          </p:nvSpPr>
          <p:spPr>
            <a:xfrm>
              <a:off x="7163991" y="1643305"/>
              <a:ext cx="2404451" cy="625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WG members develop parameterizations or add features</a:t>
              </a:r>
              <a:endParaRPr/>
            </a:p>
          </p:txBody>
        </p:sp>
        <p:sp>
          <p:nvSpPr>
            <p:cNvPr id="406" name="Google Shape;406;p33"/>
            <p:cNvSpPr/>
            <p:nvPr/>
          </p:nvSpPr>
          <p:spPr>
            <a:xfrm>
              <a:off x="6982531" y="2872995"/>
              <a:ext cx="2276641" cy="65668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5CFFF"/>
                </a:gs>
                <a:gs pos="35000">
                  <a:srgbClr val="BFDEFF"/>
                </a:gs>
                <a:gs pos="100000">
                  <a:srgbClr val="E3F1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3"/>
            <p:cNvSpPr txBox="1"/>
            <p:nvPr/>
          </p:nvSpPr>
          <p:spPr>
            <a:xfrm>
              <a:off x="7014588" y="2905052"/>
              <a:ext cx="2212527" cy="592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Present ideas/results at WG meetings</a:t>
              </a:r>
              <a:endParaRPr/>
            </a:p>
          </p:txBody>
        </p:sp>
        <p:sp>
          <p:nvSpPr>
            <p:cNvPr id="408" name="Google Shape;408;p33"/>
            <p:cNvSpPr/>
            <p:nvPr/>
          </p:nvSpPr>
          <p:spPr>
            <a:xfrm>
              <a:off x="6959949" y="4003424"/>
              <a:ext cx="1225390" cy="61269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7D1FF"/>
                </a:gs>
                <a:gs pos="35000">
                  <a:srgbClr val="BFDBFF"/>
                </a:gs>
                <a:gs pos="100000">
                  <a:srgbClr val="E5F0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3"/>
            <p:cNvSpPr txBox="1"/>
            <p:nvPr/>
          </p:nvSpPr>
          <p:spPr>
            <a:xfrm>
              <a:off x="6989858" y="4033333"/>
              <a:ext cx="1165572" cy="552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Publish papers</a:t>
              </a:r>
              <a:endParaRPr/>
            </a:p>
          </p:txBody>
        </p:sp>
        <p:sp>
          <p:nvSpPr>
            <p:cNvPr id="410" name="Google Shape;410;p33"/>
            <p:cNvSpPr/>
            <p:nvPr/>
          </p:nvSpPr>
          <p:spPr>
            <a:xfrm>
              <a:off x="4960611" y="4711439"/>
              <a:ext cx="1322613" cy="65447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9D1FF"/>
                </a:gs>
                <a:gs pos="35000">
                  <a:srgbClr val="C3DFFF"/>
                </a:gs>
                <a:gs pos="100000">
                  <a:srgbClr val="E5F4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3"/>
            <p:cNvSpPr txBox="1"/>
            <p:nvPr/>
          </p:nvSpPr>
          <p:spPr>
            <a:xfrm>
              <a:off x="4992560" y="4743388"/>
              <a:ext cx="1258715" cy="590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Full code integration</a:t>
              </a:r>
              <a:endParaRPr/>
            </a:p>
          </p:txBody>
        </p:sp>
        <p:sp>
          <p:nvSpPr>
            <p:cNvPr id="412" name="Google Shape;412;p33"/>
            <p:cNvSpPr/>
            <p:nvPr/>
          </p:nvSpPr>
          <p:spPr>
            <a:xfrm>
              <a:off x="3164849" y="5027866"/>
              <a:ext cx="1890239" cy="61269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CD3FF"/>
                </a:gs>
                <a:gs pos="35000">
                  <a:srgbClr val="C3DFFF"/>
                </a:gs>
                <a:gs pos="100000">
                  <a:srgbClr val="E7F1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3"/>
            <p:cNvSpPr txBox="1"/>
            <p:nvPr/>
          </p:nvSpPr>
          <p:spPr>
            <a:xfrm>
              <a:off x="3194758" y="5057775"/>
              <a:ext cx="1830421" cy="552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in updated component model</a:t>
              </a:r>
              <a:endParaRPr/>
            </a:p>
          </p:txBody>
        </p:sp>
        <p:sp>
          <p:nvSpPr>
            <p:cNvPr id="414" name="Google Shape;414;p33"/>
            <p:cNvSpPr/>
            <p:nvPr/>
          </p:nvSpPr>
          <p:spPr>
            <a:xfrm>
              <a:off x="1777963" y="4477228"/>
              <a:ext cx="1997840" cy="61269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FD6FF"/>
                </a:gs>
                <a:gs pos="35000">
                  <a:srgbClr val="C5E1FF"/>
                </a:gs>
                <a:gs pos="100000">
                  <a:srgbClr val="E7F5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3"/>
            <p:cNvSpPr txBox="1"/>
            <p:nvPr/>
          </p:nvSpPr>
          <p:spPr>
            <a:xfrm>
              <a:off x="1807872" y="4507137"/>
              <a:ext cx="1938022" cy="552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Evaluate competing parameterizations</a:t>
              </a:r>
              <a:endParaRPr/>
            </a:p>
          </p:txBody>
        </p:sp>
        <p:sp>
          <p:nvSpPr>
            <p:cNvPr id="416" name="Google Shape;416;p33"/>
            <p:cNvSpPr/>
            <p:nvPr/>
          </p:nvSpPr>
          <p:spPr>
            <a:xfrm>
              <a:off x="461881" y="3184105"/>
              <a:ext cx="2200385" cy="68310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1D6FF"/>
                </a:gs>
                <a:gs pos="35000">
                  <a:srgbClr val="C9E1FF"/>
                </a:gs>
                <a:gs pos="100000">
                  <a:srgbClr val="E7F2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3"/>
            <p:cNvSpPr txBox="1"/>
            <p:nvPr/>
          </p:nvSpPr>
          <p:spPr>
            <a:xfrm>
              <a:off x="495227" y="3217451"/>
              <a:ext cx="2133693" cy="616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Finalize and calibrate component models </a:t>
              </a:r>
              <a:endParaRPr/>
            </a:p>
          </p:txBody>
        </p:sp>
        <p:sp>
          <p:nvSpPr>
            <p:cNvPr id="418" name="Google Shape;418;p33"/>
            <p:cNvSpPr/>
            <p:nvPr/>
          </p:nvSpPr>
          <p:spPr>
            <a:xfrm>
              <a:off x="394532" y="2118948"/>
              <a:ext cx="2187420" cy="61069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3DAFF"/>
                </a:gs>
                <a:gs pos="35000">
                  <a:srgbClr val="CAE5FF"/>
                </a:gs>
                <a:gs pos="100000">
                  <a:srgbClr val="E7F6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3"/>
            <p:cNvSpPr txBox="1"/>
            <p:nvPr/>
          </p:nvSpPr>
          <p:spPr>
            <a:xfrm>
              <a:off x="424344" y="2148760"/>
              <a:ext cx="2127796" cy="551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and calibrate within coupled system</a:t>
              </a:r>
              <a:endParaRPr/>
            </a:p>
          </p:txBody>
        </p:sp>
        <p:sp>
          <p:nvSpPr>
            <p:cNvPr id="420" name="Google Shape;420;p33"/>
            <p:cNvSpPr/>
            <p:nvPr/>
          </p:nvSpPr>
          <p:spPr>
            <a:xfrm>
              <a:off x="756591" y="1030111"/>
              <a:ext cx="2127058" cy="67973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9DDFF"/>
                </a:gs>
                <a:gs pos="35000">
                  <a:srgbClr val="CCE5FF"/>
                </a:gs>
                <a:gs pos="100000">
                  <a:srgbClr val="EAF4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3"/>
            <p:cNvSpPr txBox="1"/>
            <p:nvPr/>
          </p:nvSpPr>
          <p:spPr>
            <a:xfrm>
              <a:off x="789773" y="1063293"/>
              <a:ext cx="2060694" cy="613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Document;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Control integrations</a:t>
              </a:r>
              <a:endPara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3"/>
            <p:cNvSpPr/>
            <p:nvPr/>
          </p:nvSpPr>
          <p:spPr>
            <a:xfrm>
              <a:off x="2229970" y="141917"/>
              <a:ext cx="1442799" cy="634783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DDEFF"/>
                </a:gs>
                <a:gs pos="35000">
                  <a:srgbClr val="CFE8FF"/>
                </a:gs>
                <a:gs pos="100000">
                  <a:srgbClr val="EBF5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 txBox="1"/>
            <p:nvPr/>
          </p:nvSpPr>
          <p:spPr>
            <a:xfrm>
              <a:off x="2260958" y="172905"/>
              <a:ext cx="1380823" cy="572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0C343D"/>
                  </a:solidFill>
                  <a:latin typeface="Arial"/>
                  <a:ea typeface="Arial"/>
                  <a:cs typeface="Arial"/>
                  <a:sym typeface="Arial"/>
                </a:rPr>
                <a:t> Model release (CESM3)</a:t>
              </a:r>
              <a:endParaRPr sz="16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4" name="Google Shape;424;p33"/>
          <p:cNvSpPr txBox="1">
            <a:spLocks noGrp="1"/>
          </p:cNvSpPr>
          <p:nvPr>
            <p:ph type="title"/>
          </p:nvPr>
        </p:nvSpPr>
        <p:spPr>
          <a:xfrm>
            <a:off x="207035" y="-125150"/>
            <a:ext cx="1166291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200"/>
              <a:t>LEAP integration into CESM development process</a:t>
            </a:r>
            <a:endParaRPr/>
          </a:p>
        </p:txBody>
      </p:sp>
      <p:grpSp>
        <p:nvGrpSpPr>
          <p:cNvPr id="425" name="Google Shape;425;p33"/>
          <p:cNvGrpSpPr/>
          <p:nvPr/>
        </p:nvGrpSpPr>
        <p:grpSpPr>
          <a:xfrm>
            <a:off x="5682209" y="4108786"/>
            <a:ext cx="2912035" cy="803838"/>
            <a:chOff x="5265807" y="2891399"/>
            <a:chExt cx="2912035" cy="803838"/>
          </a:xfrm>
        </p:grpSpPr>
        <p:sp>
          <p:nvSpPr>
            <p:cNvPr id="426" name="Google Shape;426;p33"/>
            <p:cNvSpPr/>
            <p:nvPr/>
          </p:nvSpPr>
          <p:spPr>
            <a:xfrm>
              <a:off x="5265807" y="2891399"/>
              <a:ext cx="2912035" cy="8038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Use for scientific</a:t>
              </a:r>
              <a:endParaRPr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7" name="Google Shape;427;p33" descr="A picture containing drawing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07319" y="3021472"/>
              <a:ext cx="2562268" cy="6548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8" name="Google Shape;428;p33"/>
          <p:cNvSpPr txBox="1">
            <a:spLocks noGrp="1"/>
          </p:cNvSpPr>
          <p:nvPr>
            <p:ph type="sldNum" idx="12"/>
          </p:nvPr>
        </p:nvSpPr>
        <p:spPr>
          <a:xfrm>
            <a:off x="126167" y="63777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429" name="Google Shape;429;p33"/>
          <p:cNvSpPr txBox="1"/>
          <p:nvPr/>
        </p:nvSpPr>
        <p:spPr>
          <a:xfrm>
            <a:off x="5984140" y="3429000"/>
            <a:ext cx="230817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Bayesian parameter estimation</a:t>
            </a:r>
            <a:endParaRPr/>
          </a:p>
        </p:txBody>
      </p:sp>
      <p:cxnSp>
        <p:nvCxnSpPr>
          <p:cNvPr id="430" name="Google Shape;430;p33"/>
          <p:cNvCxnSpPr/>
          <p:nvPr/>
        </p:nvCxnSpPr>
        <p:spPr>
          <a:xfrm flipH="1">
            <a:off x="4670854" y="3678473"/>
            <a:ext cx="1425146" cy="808530"/>
          </a:xfrm>
          <a:prstGeom prst="straightConnector1">
            <a:avLst/>
          </a:prstGeom>
          <a:solidFill>
            <a:schemeClr val="hlink"/>
          </a:solidFill>
          <a:ln w="38100" cap="flat" cmpd="sng">
            <a:solidFill>
              <a:srgbClr val="0C343D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31" name="Google Shape;431;p33"/>
          <p:cNvCxnSpPr/>
          <p:nvPr/>
        </p:nvCxnSpPr>
        <p:spPr>
          <a:xfrm rot="10800000">
            <a:off x="4584358" y="3429000"/>
            <a:ext cx="1511642" cy="233352"/>
          </a:xfrm>
          <a:prstGeom prst="straightConnector1">
            <a:avLst/>
          </a:prstGeom>
          <a:solidFill>
            <a:schemeClr val="hlink"/>
          </a:solidFill>
          <a:ln w="38100" cap="flat" cmpd="sng">
            <a:solidFill>
              <a:srgbClr val="0C343D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34" descr="earth_model_all.pdf"/>
          <p:cNvPicPr preferRelativeResize="0"/>
          <p:nvPr/>
        </p:nvPicPr>
        <p:blipFill rotWithShape="1">
          <a:blip r:embed="rId3">
            <a:alphaModFix/>
          </a:blip>
          <a:srcRect l="51335" t="69472" r="2411" b="1924"/>
          <a:stretch/>
        </p:blipFill>
        <p:spPr>
          <a:xfrm>
            <a:off x="6096000" y="550792"/>
            <a:ext cx="5873750" cy="3995743"/>
          </a:xfrm>
          <a:prstGeom prst="rect">
            <a:avLst/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pic>
      <p:pic>
        <p:nvPicPr>
          <p:cNvPr id="437" name="Google Shape;437;p34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384" y="523196"/>
            <a:ext cx="4016625" cy="1026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4" descr="MiX Integrate | MiX Telematics | MiX Telematic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79962" y="1146552"/>
            <a:ext cx="1940707" cy="145553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34"/>
          <p:cNvSpPr txBox="1">
            <a:spLocks noGrp="1"/>
          </p:cNvSpPr>
          <p:nvPr>
            <p:ph type="sldNum" idx="12"/>
          </p:nvPr>
        </p:nvSpPr>
        <p:spPr>
          <a:xfrm>
            <a:off x="126167" y="63777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440" name="Google Shape;440;p34"/>
          <p:cNvSpPr/>
          <p:nvPr/>
        </p:nvSpPr>
        <p:spPr>
          <a:xfrm>
            <a:off x="232073" y="2676320"/>
            <a:ext cx="5274588" cy="3159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LEAP provides transformative advances in Earth System Modeling for the NSF-supported CESM</a:t>
            </a:r>
            <a:endParaRPr/>
          </a:p>
          <a:p>
            <a:pPr marL="285750" marR="0" lvl="0" indent="-28575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Partnership with NCAR ensures that LEAP development is integrated into CESM for community use</a:t>
            </a:r>
            <a:endParaRPr/>
          </a:p>
          <a:p>
            <a:pPr marL="285750" marR="0" lvl="0" indent="-15875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982928db6b_0_2"/>
          <p:cNvSpPr txBox="1">
            <a:spLocks noGrp="1"/>
          </p:cNvSpPr>
          <p:nvPr>
            <p:ph type="ctrTitle"/>
          </p:nvPr>
        </p:nvSpPr>
        <p:spPr>
          <a:xfrm>
            <a:off x="6908184" y="1546780"/>
            <a:ext cx="50769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4800"/>
              <a:t>Questions? Feedback?</a:t>
            </a:r>
            <a:endParaRPr sz="4800"/>
          </a:p>
        </p:txBody>
      </p:sp>
      <p:pic>
        <p:nvPicPr>
          <p:cNvPr id="446" name="Google Shape;446;g982928db6b_0_2" descr="A picture containing clock, me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5344" y="5986604"/>
            <a:ext cx="2199564" cy="61075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7" name="Google Shape;447;g982928db6b_0_2" descr="NSF Logo | NSF - National Science Foundati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21601" y="5776869"/>
            <a:ext cx="1024977" cy="1030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35"/>
          <p:cNvPicPr preferRelativeResize="0"/>
          <p:nvPr/>
        </p:nvPicPr>
        <p:blipFill rotWithShape="1">
          <a:blip r:embed="rId3">
            <a:alphaModFix/>
          </a:blip>
          <a:srcRect t="24833"/>
          <a:stretch/>
        </p:blipFill>
        <p:spPr>
          <a:xfrm>
            <a:off x="5701792" y="3179774"/>
            <a:ext cx="3457762" cy="222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5"/>
          <p:cNvSpPr txBox="1"/>
          <p:nvPr/>
        </p:nvSpPr>
        <p:spPr>
          <a:xfrm>
            <a:off x="253474" y="1218897"/>
            <a:ext cx="5405922" cy="463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NCAR has a small Machine Learning group (led by David Gagne, also in LEAP) and some pilot projects, including with CESM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learned a few things about how to integrate ML code into CESM with pilot. This presents opportunities, but we have not solved all the challenges (LEAP will help!)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NCAR is Primed with basic infrastructure in CESM to do this and have an example (cloud microphysics, shown) which is interesting and being evaluated now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Pilot suggests ML work in CESM low risk, but high opportunity to advance further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 </a:t>
            </a:r>
            <a:endParaRPr/>
          </a:p>
        </p:txBody>
      </p:sp>
      <p:pic>
        <p:nvPicPr>
          <p:cNvPr id="454" name="Google Shape;454;p35"/>
          <p:cNvPicPr preferRelativeResize="0"/>
          <p:nvPr/>
        </p:nvPicPr>
        <p:blipFill rotWithShape="1">
          <a:blip r:embed="rId4">
            <a:alphaModFix/>
          </a:blip>
          <a:srcRect r="71498"/>
          <a:stretch/>
        </p:blipFill>
        <p:spPr>
          <a:xfrm>
            <a:off x="9227049" y="2154837"/>
            <a:ext cx="2843969" cy="4544243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5"/>
          <p:cNvSpPr txBox="1">
            <a:spLocks noGrp="1"/>
          </p:cNvSpPr>
          <p:nvPr>
            <p:ph type="title"/>
          </p:nvPr>
        </p:nvSpPr>
        <p:spPr>
          <a:xfrm>
            <a:off x="211078" y="41969"/>
            <a:ext cx="60043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600"/>
              <a:t>ML parameterization pilot study in CESM</a:t>
            </a:r>
            <a:endParaRPr/>
          </a:p>
        </p:txBody>
      </p:sp>
      <p:sp>
        <p:nvSpPr>
          <p:cNvPr id="456" name="Google Shape;456;p35"/>
          <p:cNvSpPr/>
          <p:nvPr/>
        </p:nvSpPr>
        <p:spPr>
          <a:xfrm>
            <a:off x="6717560" y="3500438"/>
            <a:ext cx="2087027" cy="1205490"/>
          </a:xfrm>
          <a:custGeom>
            <a:avLst/>
            <a:gdLst/>
            <a:ahLst/>
            <a:cxnLst/>
            <a:rect l="l" t="t" r="r" b="b"/>
            <a:pathLst>
              <a:path w="1848678" h="1086342" extrusionOk="0">
                <a:moveTo>
                  <a:pt x="0" y="2977"/>
                </a:moveTo>
                <a:cubicBezTo>
                  <a:pt x="95250" y="13330"/>
                  <a:pt x="289891" y="-31810"/>
                  <a:pt x="457200" y="52672"/>
                </a:cubicBezTo>
                <a:cubicBezTo>
                  <a:pt x="624509" y="137154"/>
                  <a:pt x="861391" y="379007"/>
                  <a:pt x="1003852" y="509872"/>
                </a:cubicBezTo>
                <a:cubicBezTo>
                  <a:pt x="1146313" y="640737"/>
                  <a:pt x="1171161" y="741786"/>
                  <a:pt x="1311965" y="837864"/>
                </a:cubicBezTo>
                <a:cubicBezTo>
                  <a:pt x="1452769" y="933942"/>
                  <a:pt x="1759226" y="1059838"/>
                  <a:pt x="1848678" y="1086342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35"/>
          <p:cNvSpPr txBox="1"/>
          <p:nvPr/>
        </p:nvSpPr>
        <p:spPr>
          <a:xfrm>
            <a:off x="7854977" y="3220932"/>
            <a:ext cx="68961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4F58B5"/>
                </a:solidFill>
                <a:latin typeface="Arial"/>
                <a:ea typeface="Arial"/>
                <a:cs typeface="Arial"/>
                <a:sym typeface="Arial"/>
              </a:rPr>
              <a:t>BIN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BULK</a:t>
            </a:r>
            <a:endParaRPr/>
          </a:p>
        </p:txBody>
      </p:sp>
      <p:sp>
        <p:nvSpPr>
          <p:cNvPr id="458" name="Google Shape;458;p35"/>
          <p:cNvSpPr txBox="1"/>
          <p:nvPr/>
        </p:nvSpPr>
        <p:spPr>
          <a:xfrm>
            <a:off x="6532606" y="204941"/>
            <a:ext cx="5288136" cy="181588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C343D"/>
                </a:solidFill>
              </a:rPr>
              <a:t>Example</a:t>
            </a:r>
            <a:endParaRPr b="1">
              <a:solidFill>
                <a:srgbClr val="0C343D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we do the warm rain process better?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Replace </a:t>
            </a:r>
            <a:r>
              <a:rPr lang="en-US" sz="1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BULK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precipitation processes with detailed treatment from </a:t>
            </a:r>
            <a:r>
              <a:rPr lang="en-US" sz="1600" b="0" i="0" u="none" strike="noStrike" cap="none">
                <a:solidFill>
                  <a:srgbClr val="4F58B5"/>
                </a:solidFill>
                <a:latin typeface="Arial"/>
                <a:ea typeface="Arial"/>
                <a:cs typeface="Arial"/>
                <a:sym typeface="Arial"/>
              </a:rPr>
              <a:t>BIN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microphysics code.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Run inside CAM, then emulate results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Preliminary Results: ML code works, is pretty well optimized, reproduces detailed code</a:t>
            </a:r>
            <a:endParaRPr/>
          </a:p>
        </p:txBody>
      </p:sp>
      <p:sp>
        <p:nvSpPr>
          <p:cNvPr id="459" name="Google Shape;459;p35"/>
          <p:cNvSpPr txBox="1">
            <a:spLocks noGrp="1"/>
          </p:cNvSpPr>
          <p:nvPr>
            <p:ph type="sldNum" idx="12"/>
          </p:nvPr>
        </p:nvSpPr>
        <p:spPr>
          <a:xfrm>
            <a:off x="126167" y="637778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6"/>
          <p:cNvSpPr txBox="1">
            <a:spLocks noGrp="1"/>
          </p:cNvSpPr>
          <p:nvPr>
            <p:ph type="title"/>
          </p:nvPr>
        </p:nvSpPr>
        <p:spPr>
          <a:xfrm>
            <a:off x="441385" y="-1914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200"/>
              <a:t>Assessing quality of CESM simulations </a:t>
            </a:r>
            <a:endParaRPr sz="3200"/>
          </a:p>
        </p:txBody>
      </p:sp>
      <p:sp>
        <p:nvSpPr>
          <p:cNvPr id="465" name="Google Shape;465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466" name="Google Shape;466;p36"/>
          <p:cNvPicPr preferRelativeResize="0"/>
          <p:nvPr/>
        </p:nvPicPr>
        <p:blipFill rotWithShape="1">
          <a:blip r:embed="rId3">
            <a:alphaModFix/>
          </a:blip>
          <a:srcRect t="7776" r="8622"/>
          <a:stretch/>
        </p:blipFill>
        <p:spPr>
          <a:xfrm>
            <a:off x="460190" y="730296"/>
            <a:ext cx="8049126" cy="601261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6"/>
          <p:cNvSpPr txBox="1"/>
          <p:nvPr/>
        </p:nvSpPr>
        <p:spPr>
          <a:xfrm>
            <a:off x="8708001" y="1004578"/>
            <a:ext cx="3650583" cy="46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CESM is among best performing models, but …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Persistent biases and other limitations remain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Stakeholders struggle to effectively understand and use model data</a:t>
            </a:r>
            <a:endParaRPr/>
          </a:p>
        </p:txBody>
      </p:sp>
      <p:sp>
        <p:nvSpPr>
          <p:cNvPr id="468" name="Google Shape;468;p36"/>
          <p:cNvSpPr txBox="1">
            <a:spLocks noGrp="1"/>
          </p:cNvSpPr>
          <p:nvPr>
            <p:ph type="sldNum" idx="12"/>
          </p:nvPr>
        </p:nvSpPr>
        <p:spPr>
          <a:xfrm>
            <a:off x="126167" y="63777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469" name="Google Shape;469;p36"/>
          <p:cNvSpPr txBox="1"/>
          <p:nvPr/>
        </p:nvSpPr>
        <p:spPr>
          <a:xfrm rot="-5400000">
            <a:off x="-1358887" y="3112847"/>
            <a:ext cx="341792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 Assessment Toolkit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5943" y="1470439"/>
            <a:ext cx="2115358" cy="1331892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37"/>
          <p:cNvSpPr txBox="1"/>
          <p:nvPr/>
        </p:nvSpPr>
        <p:spPr>
          <a:xfrm>
            <a:off x="3060893" y="284915"/>
            <a:ext cx="7485379" cy="461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GISS Modeling is unique in how it uses NASA data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6" name="Google Shape;476;p37"/>
          <p:cNvGrpSpPr/>
          <p:nvPr/>
        </p:nvGrpSpPr>
        <p:grpSpPr>
          <a:xfrm>
            <a:off x="2906435" y="1518561"/>
            <a:ext cx="6379129" cy="5139922"/>
            <a:chOff x="-141565" y="321132"/>
            <a:chExt cx="6379129" cy="5139922"/>
          </a:xfrm>
        </p:grpSpPr>
        <p:sp>
          <p:nvSpPr>
            <p:cNvPr id="477" name="Google Shape;477;p37"/>
            <p:cNvSpPr/>
            <p:nvPr/>
          </p:nvSpPr>
          <p:spPr>
            <a:xfrm>
              <a:off x="1754796" y="321132"/>
              <a:ext cx="2593953" cy="1340808"/>
            </a:xfrm>
            <a:prstGeom prst="ellipse">
              <a:avLst/>
            </a:prstGeom>
            <a:solidFill>
              <a:srgbClr val="41709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7"/>
            <p:cNvSpPr txBox="1"/>
            <p:nvPr/>
          </p:nvSpPr>
          <p:spPr>
            <a:xfrm>
              <a:off x="2134672" y="517489"/>
              <a:ext cx="1834201" cy="9480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Model inputs</a:t>
              </a:r>
              <a:endParaRPr/>
            </a:p>
          </p:txBody>
        </p:sp>
        <p:sp>
          <p:nvSpPr>
            <p:cNvPr id="479" name="Google Shape;479;p37"/>
            <p:cNvSpPr/>
            <p:nvPr/>
          </p:nvSpPr>
          <p:spPr>
            <a:xfrm rot="2700000">
              <a:off x="3724860" y="1627862"/>
              <a:ext cx="527223" cy="600744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5593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7"/>
            <p:cNvSpPr txBox="1"/>
            <p:nvPr/>
          </p:nvSpPr>
          <p:spPr>
            <a:xfrm rot="2700000">
              <a:off x="3748023" y="1692091"/>
              <a:ext cx="369056" cy="360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7"/>
            <p:cNvSpPr/>
            <p:nvPr/>
          </p:nvSpPr>
          <p:spPr>
            <a:xfrm>
              <a:off x="3645569" y="2217485"/>
              <a:ext cx="2591995" cy="1327690"/>
            </a:xfrm>
            <a:prstGeom prst="ellipse">
              <a:avLst/>
            </a:prstGeom>
            <a:solidFill>
              <a:srgbClr val="749DC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7"/>
            <p:cNvSpPr txBox="1"/>
            <p:nvPr/>
          </p:nvSpPr>
          <p:spPr>
            <a:xfrm>
              <a:off x="4025158" y="2411921"/>
              <a:ext cx="1832817" cy="9388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Parameterization development</a:t>
              </a:r>
              <a:endParaRPr/>
            </a:p>
          </p:txBody>
        </p:sp>
        <p:sp>
          <p:nvSpPr>
            <p:cNvPr id="483" name="Google Shape;483;p37"/>
            <p:cNvSpPr/>
            <p:nvPr/>
          </p:nvSpPr>
          <p:spPr>
            <a:xfrm rot="8100000">
              <a:off x="3758113" y="3506097"/>
              <a:ext cx="516629" cy="600744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8BB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7"/>
            <p:cNvSpPr txBox="1"/>
            <p:nvPr/>
          </p:nvSpPr>
          <p:spPr>
            <a:xfrm rot="-2700000">
              <a:off x="3890404" y="3571449"/>
              <a:ext cx="361640" cy="360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7"/>
            <p:cNvSpPr/>
            <p:nvPr/>
          </p:nvSpPr>
          <p:spPr>
            <a:xfrm>
              <a:off x="1749261" y="4081193"/>
              <a:ext cx="2605024" cy="1379861"/>
            </a:xfrm>
            <a:prstGeom prst="ellipse">
              <a:avLst/>
            </a:prstGeom>
            <a:solidFill>
              <a:srgbClr val="BBCFE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7"/>
            <p:cNvSpPr txBox="1"/>
            <p:nvPr/>
          </p:nvSpPr>
          <p:spPr>
            <a:xfrm>
              <a:off x="2130758" y="4283269"/>
              <a:ext cx="1842030" cy="975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Global tuning</a:t>
              </a:r>
              <a:endParaRPr/>
            </a:p>
          </p:txBody>
        </p:sp>
        <p:sp>
          <p:nvSpPr>
            <p:cNvPr id="487" name="Google Shape;487;p37"/>
            <p:cNvSpPr/>
            <p:nvPr/>
          </p:nvSpPr>
          <p:spPr>
            <a:xfrm rot="-8100000">
              <a:off x="1856680" y="3530836"/>
              <a:ext cx="510354" cy="600744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2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7"/>
            <p:cNvSpPr txBox="1"/>
            <p:nvPr/>
          </p:nvSpPr>
          <p:spPr>
            <a:xfrm rot="2700000">
              <a:off x="1987364" y="3705116"/>
              <a:ext cx="357248" cy="360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7"/>
            <p:cNvSpPr/>
            <p:nvPr/>
          </p:nvSpPr>
          <p:spPr>
            <a:xfrm>
              <a:off x="-141565" y="2206600"/>
              <a:ext cx="2607089" cy="1349459"/>
            </a:xfrm>
            <a:prstGeom prst="ellipse">
              <a:avLst/>
            </a:prstGeom>
            <a:solidFill>
              <a:srgbClr val="749DC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7"/>
            <p:cNvSpPr txBox="1"/>
            <p:nvPr/>
          </p:nvSpPr>
          <p:spPr>
            <a:xfrm>
              <a:off x="240234" y="2404224"/>
              <a:ext cx="1843491" cy="954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Model evaluation</a:t>
              </a:r>
              <a:endParaRPr/>
            </a:p>
          </p:txBody>
        </p:sp>
        <p:sp>
          <p:nvSpPr>
            <p:cNvPr id="491" name="Google Shape;491;p37"/>
            <p:cNvSpPr/>
            <p:nvPr/>
          </p:nvSpPr>
          <p:spPr>
            <a:xfrm rot="-2700000">
              <a:off x="1837811" y="1644652"/>
              <a:ext cx="520947" cy="600744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8BB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7"/>
            <p:cNvSpPr txBox="1"/>
            <p:nvPr/>
          </p:nvSpPr>
          <p:spPr>
            <a:xfrm rot="-2700000">
              <a:off x="1860698" y="1820056"/>
              <a:ext cx="364663" cy="360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93" name="Google Shape;493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5643" y="4728043"/>
            <a:ext cx="2079171" cy="1355702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7"/>
          <p:cNvSpPr txBox="1"/>
          <p:nvPr/>
        </p:nvSpPr>
        <p:spPr>
          <a:xfrm>
            <a:off x="7647213" y="4556567"/>
            <a:ext cx="2754088" cy="83099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70C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Process-related diagnostics from low earth orbit and flight campaigns</a:t>
            </a:r>
            <a:endParaRPr/>
          </a:p>
        </p:txBody>
      </p:sp>
      <p:sp>
        <p:nvSpPr>
          <p:cNvPr id="495" name="Google Shape;495;p37"/>
          <p:cNvSpPr txBox="1"/>
          <p:nvPr/>
        </p:nvSpPr>
        <p:spPr>
          <a:xfrm>
            <a:off x="6990636" y="1358368"/>
            <a:ext cx="2294879" cy="584773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0070C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Land surface properties topography, emissions</a:t>
            </a:r>
            <a:endParaRPr/>
          </a:p>
        </p:txBody>
      </p:sp>
      <p:sp>
        <p:nvSpPr>
          <p:cNvPr id="496" name="Google Shape;496;p37"/>
          <p:cNvSpPr txBox="1"/>
          <p:nvPr/>
        </p:nvSpPr>
        <p:spPr>
          <a:xfrm>
            <a:off x="1790700" y="5685946"/>
            <a:ext cx="3314699" cy="1077216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70C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Perturbed physics ensembles plus Machine Learning to match satellite metrics (with uncertainties) across 40+ model parameters</a:t>
            </a:r>
            <a:endParaRPr/>
          </a:p>
        </p:txBody>
      </p:sp>
      <p:sp>
        <p:nvSpPr>
          <p:cNvPr id="497" name="Google Shape;497;p37"/>
          <p:cNvSpPr txBox="1"/>
          <p:nvPr/>
        </p:nvSpPr>
        <p:spPr>
          <a:xfrm>
            <a:off x="1605643" y="2479813"/>
            <a:ext cx="2683329" cy="83099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70C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Global and regional evaluation across multiple variables &amp; teleconnections</a:t>
            </a:r>
            <a:endParaRPr/>
          </a:p>
        </p:txBody>
      </p:sp>
      <p:pic>
        <p:nvPicPr>
          <p:cNvPr id="498" name="Google Shape;498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65034" y="1388281"/>
            <a:ext cx="1983014" cy="113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7"/>
          <p:cNvPicPr preferRelativeResize="0"/>
          <p:nvPr/>
        </p:nvPicPr>
        <p:blipFill rotWithShape="1">
          <a:blip r:embed="rId6">
            <a:alphaModFix/>
          </a:blip>
          <a:srcRect l="1" r="-1427"/>
          <a:stretch/>
        </p:blipFill>
        <p:spPr>
          <a:xfrm>
            <a:off x="3231145" y="1417500"/>
            <a:ext cx="1604832" cy="112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31530" y="5412015"/>
            <a:ext cx="1812470" cy="591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144001" y="5365330"/>
            <a:ext cx="1402271" cy="63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37"/>
          <p:cNvPicPr preferRelativeResize="0"/>
          <p:nvPr/>
        </p:nvPicPr>
        <p:blipFill rotWithShape="1">
          <a:blip r:embed="rId9">
            <a:alphaModFix/>
          </a:blip>
          <a:srcRect t="43058"/>
          <a:stretch/>
        </p:blipFill>
        <p:spPr>
          <a:xfrm>
            <a:off x="7331530" y="6003551"/>
            <a:ext cx="1812470" cy="784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7"/>
          <p:cNvPicPr preferRelativeResize="0"/>
          <p:nvPr/>
        </p:nvPicPr>
        <p:blipFill rotWithShape="1">
          <a:blip r:embed="rId10">
            <a:alphaModFix/>
          </a:blip>
          <a:srcRect t="51765"/>
          <a:stretch/>
        </p:blipFill>
        <p:spPr>
          <a:xfrm>
            <a:off x="9107296" y="5995346"/>
            <a:ext cx="1449862" cy="662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8"/>
          <p:cNvSpPr txBox="1"/>
          <p:nvPr/>
        </p:nvSpPr>
        <p:spPr>
          <a:xfrm>
            <a:off x="8791276" y="1170562"/>
            <a:ext cx="3400724" cy="1235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Highly flexible system</a:t>
            </a:r>
            <a:endParaRPr/>
          </a:p>
          <a:p>
            <a:pPr marL="342900" marR="0" lvl="0" indent="-215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38"/>
          <p:cNvSpPr txBox="1"/>
          <p:nvPr/>
        </p:nvSpPr>
        <p:spPr>
          <a:xfrm>
            <a:off x="992335" y="54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600" b="0" i="0" u="none" strike="noStrike" cap="none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rPr>
              <a:t>Community Earth System Model (CESM2)</a:t>
            </a:r>
            <a:br>
              <a:rPr lang="en-US" sz="3600" b="0" i="0" u="none" strike="noStrike" cap="none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3600" b="0" i="0" u="none" strike="noStrike" cap="none">
              <a:solidFill>
                <a:srgbClr val="1B285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11" name="Google Shape;511;p38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5270" t="24669" r="39561" b="28666"/>
          <a:stretch/>
        </p:blipFill>
        <p:spPr>
          <a:xfrm>
            <a:off x="1989887" y="1783080"/>
            <a:ext cx="4454026" cy="3468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"/>
          <p:cNvSpPr txBox="1"/>
          <p:nvPr/>
        </p:nvSpPr>
        <p:spPr>
          <a:xfrm>
            <a:off x="8791276" y="1170562"/>
            <a:ext cx="3400724" cy="1235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Highly flexible system</a:t>
            </a:r>
            <a:endParaRPr/>
          </a:p>
          <a:p>
            <a:pPr marL="342900" marR="0" lvl="0" indent="-215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39"/>
          <p:cNvSpPr txBox="1"/>
          <p:nvPr/>
        </p:nvSpPr>
        <p:spPr>
          <a:xfrm>
            <a:off x="992335" y="54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600" b="0" i="0" u="none" strike="noStrike" cap="none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rPr>
              <a:t>Community Earth System Model (CESM2)</a:t>
            </a:r>
            <a:br>
              <a:rPr lang="en-US" sz="3600" b="0" i="0" u="none" strike="noStrike" cap="none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3600" b="0" i="0" u="none" strike="noStrike" cap="none">
              <a:solidFill>
                <a:srgbClr val="1B285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19" name="Google Shape;519;p39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5544" t="25500" r="21088" b="17068"/>
          <a:stretch/>
        </p:blipFill>
        <p:spPr>
          <a:xfrm>
            <a:off x="3188971" y="1708349"/>
            <a:ext cx="5509260" cy="4324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982928db6b_0_11"/>
          <p:cNvSpPr txBox="1">
            <a:spLocks noGrp="1"/>
          </p:cNvSpPr>
          <p:nvPr>
            <p:ph type="ctrTitle"/>
          </p:nvPr>
        </p:nvSpPr>
        <p:spPr>
          <a:xfrm>
            <a:off x="6908184" y="1546780"/>
            <a:ext cx="50769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4800"/>
              <a:t>Questions? Feedback?</a:t>
            </a:r>
            <a:endParaRPr sz="4800"/>
          </a:p>
        </p:txBody>
      </p:sp>
      <p:pic>
        <p:nvPicPr>
          <p:cNvPr id="525" name="Google Shape;525;g982928db6b_0_11" descr="A picture containing clock, me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5344" y="5986604"/>
            <a:ext cx="2199564" cy="61075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26" name="Google Shape;526;g982928db6b_0_11" descr="NSF Logo | NSF - National Science Foundati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21601" y="5776869"/>
            <a:ext cx="1024977" cy="1030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830" y="1068908"/>
            <a:ext cx="4380747" cy="1119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 descr="MiX Integrate | MiX Telematics | MiX Telematic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9837" y="1930084"/>
            <a:ext cx="2035680" cy="152676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126167" y="63777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grpSp>
        <p:nvGrpSpPr>
          <p:cNvPr id="96" name="Google Shape;96;p17"/>
          <p:cNvGrpSpPr/>
          <p:nvPr/>
        </p:nvGrpSpPr>
        <p:grpSpPr>
          <a:xfrm>
            <a:off x="674400" y="3498275"/>
            <a:ext cx="997060" cy="1678200"/>
            <a:chOff x="310766" y="3806118"/>
            <a:chExt cx="997060" cy="1678200"/>
          </a:xfrm>
        </p:grpSpPr>
        <p:pic>
          <p:nvPicPr>
            <p:cNvPr id="97" name="Google Shape;97;p17" descr="Image result for gavin schmidt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0876" y="3806118"/>
              <a:ext cx="996950" cy="11811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rgbClr val="BABABA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pic>
        <p:sp>
          <p:nvSpPr>
            <p:cNvPr id="98" name="Google Shape;98;p17"/>
            <p:cNvSpPr txBox="1"/>
            <p:nvPr/>
          </p:nvSpPr>
          <p:spPr>
            <a:xfrm>
              <a:off x="310766" y="5004318"/>
              <a:ext cx="996900" cy="4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Gavin Schmidt</a:t>
              </a:r>
              <a:endParaRPr/>
            </a:p>
          </p:txBody>
        </p:sp>
      </p:grpSp>
      <p:pic>
        <p:nvPicPr>
          <p:cNvPr id="99" name="Google Shape;99;p17" descr="earth_model_all.pdf"/>
          <p:cNvPicPr preferRelativeResize="0"/>
          <p:nvPr/>
        </p:nvPicPr>
        <p:blipFill rotWithShape="1">
          <a:blip r:embed="rId6">
            <a:alphaModFix/>
          </a:blip>
          <a:srcRect l="51335" t="69472" r="2411" b="1924"/>
          <a:stretch/>
        </p:blipFill>
        <p:spPr>
          <a:xfrm>
            <a:off x="6819094" y="1539274"/>
            <a:ext cx="5041975" cy="3429911"/>
          </a:xfrm>
          <a:prstGeom prst="rect">
            <a:avLst/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pic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238189" y="-20273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600"/>
              <a:t>My presentation will explain how</a:t>
            </a:r>
            <a:endParaRPr/>
          </a:p>
        </p:txBody>
      </p:sp>
      <p:pic>
        <p:nvPicPr>
          <p:cNvPr id="101" name="Google Shape;101;p17" descr="A picture containing indoor, sitting, table, phot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76603" y="2986203"/>
            <a:ext cx="2597653" cy="2593905"/>
          </a:xfrm>
          <a:prstGeom prst="rect">
            <a:avLst/>
          </a:prstGeom>
          <a:noFill/>
          <a:ln w="952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>
            <a:spLocks noGrp="1"/>
          </p:cNvSpPr>
          <p:nvPr>
            <p:ph type="body" idx="1"/>
          </p:nvPr>
        </p:nvSpPr>
        <p:spPr>
          <a:xfrm>
            <a:off x="838199" y="4908429"/>
            <a:ext cx="10515601" cy="126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400" i="1"/>
              <a:t>LEAP forward in the </a:t>
            </a:r>
            <a:r>
              <a:rPr lang="en-US" sz="2400" b="1" i="1">
                <a:solidFill>
                  <a:srgbClr val="0C343D"/>
                </a:solidFill>
              </a:rPr>
              <a:t>reliability</a:t>
            </a:r>
            <a:r>
              <a:rPr lang="en-US" sz="2400" i="1"/>
              <a:t>, </a:t>
            </a:r>
            <a:r>
              <a:rPr lang="en-US" sz="2400" b="1" i="1">
                <a:solidFill>
                  <a:srgbClr val="0C343D"/>
                </a:solidFill>
              </a:rPr>
              <a:t>utility</a:t>
            </a:r>
            <a:r>
              <a:rPr lang="en-US" sz="2400" i="1"/>
              <a:t>, and </a:t>
            </a:r>
            <a:r>
              <a:rPr lang="en-US" sz="2400" b="1" i="1">
                <a:solidFill>
                  <a:srgbClr val="0C343D"/>
                </a:solidFill>
              </a:rPr>
              <a:t>reach</a:t>
            </a:r>
            <a:r>
              <a:rPr lang="en-US" sz="2400" i="1"/>
              <a:t> of climate projections through synergistic innovations in data science and climate science.</a:t>
            </a:r>
            <a:endParaRPr/>
          </a:p>
        </p:txBody>
      </p:sp>
      <p:pic>
        <p:nvPicPr>
          <p:cNvPr id="107" name="Google Shape;107;p3"/>
          <p:cNvPicPr preferRelativeResize="0"/>
          <p:nvPr/>
        </p:nvPicPr>
        <p:blipFill rotWithShape="1">
          <a:blip r:embed="rId3">
            <a:alphaModFix/>
          </a:blip>
          <a:srcRect l="2132" t="1194" r="1298" b="3485"/>
          <a:stretch/>
        </p:blipFill>
        <p:spPr>
          <a:xfrm>
            <a:off x="2544791" y="799363"/>
            <a:ext cx="7090913" cy="401157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"/>
          <p:cNvSpPr txBox="1">
            <a:spLocks noGrp="1"/>
          </p:cNvSpPr>
          <p:nvPr>
            <p:ph type="title"/>
          </p:nvPr>
        </p:nvSpPr>
        <p:spPr>
          <a:xfrm>
            <a:off x="838200" y="-180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600"/>
              <a:t>Our Roadmap</a:t>
            </a:r>
            <a:endParaRPr/>
          </a:p>
        </p:txBody>
      </p:sp>
      <p:sp>
        <p:nvSpPr>
          <p:cNvPr id="109" name="Google Shape;109;p3"/>
          <p:cNvSpPr/>
          <p:nvPr/>
        </p:nvSpPr>
        <p:spPr>
          <a:xfrm>
            <a:off x="5726430" y="1643448"/>
            <a:ext cx="1885332" cy="2248929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"/>
          <p:cNvSpPr txBox="1">
            <a:spLocks noGrp="1"/>
          </p:cNvSpPr>
          <p:nvPr>
            <p:ph type="sldNum" idx="12"/>
          </p:nvPr>
        </p:nvSpPr>
        <p:spPr>
          <a:xfrm>
            <a:off x="126167" y="637778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/>
        </p:nvSpPr>
        <p:spPr>
          <a:xfrm>
            <a:off x="992335" y="54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600" b="0" i="0" u="none" strike="noStrike" cap="none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rPr>
              <a:t>Community Earth System Model (CESM2)</a:t>
            </a:r>
            <a:br>
              <a:rPr lang="en-US" sz="3600" b="0" i="0" u="none" strike="noStrike" cap="none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3600" b="0" i="0" u="none" strike="noStrike" cap="none">
              <a:solidFill>
                <a:srgbClr val="1B285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7" name="Google Shape;117;p18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0058" t="10000" r="21384" b="17068"/>
          <a:stretch/>
        </p:blipFill>
        <p:spPr>
          <a:xfrm>
            <a:off x="341037" y="809772"/>
            <a:ext cx="8277183" cy="5219021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</p:pic>
      <p:grpSp>
        <p:nvGrpSpPr>
          <p:cNvPr id="118" name="Google Shape;118;p18"/>
          <p:cNvGrpSpPr/>
          <p:nvPr/>
        </p:nvGrpSpPr>
        <p:grpSpPr>
          <a:xfrm>
            <a:off x="1428750" y="822960"/>
            <a:ext cx="3059688" cy="2183130"/>
            <a:chOff x="1428750" y="822960"/>
            <a:chExt cx="3059688" cy="2183130"/>
          </a:xfrm>
        </p:grpSpPr>
        <p:sp>
          <p:nvSpPr>
            <p:cNvPr id="119" name="Google Shape;119;p18"/>
            <p:cNvSpPr/>
            <p:nvPr/>
          </p:nvSpPr>
          <p:spPr>
            <a:xfrm>
              <a:off x="1428750" y="822960"/>
              <a:ext cx="1971975" cy="218313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8"/>
            <p:cNvSpPr/>
            <p:nvPr/>
          </p:nvSpPr>
          <p:spPr>
            <a:xfrm>
              <a:off x="1581150" y="975360"/>
              <a:ext cx="2907288" cy="88773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1" name="Google Shape;121;p18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619" y="768220"/>
            <a:ext cx="2227737" cy="21765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p18"/>
          <p:cNvCxnSpPr/>
          <p:nvPr/>
        </p:nvCxnSpPr>
        <p:spPr>
          <a:xfrm>
            <a:off x="2356356" y="1419225"/>
            <a:ext cx="1882012" cy="0"/>
          </a:xfrm>
          <a:prstGeom prst="straightConnector1">
            <a:avLst/>
          </a:prstGeom>
          <a:noFill/>
          <a:ln w="9525" cap="flat" cmpd="sng">
            <a:solidFill>
              <a:srgbClr val="323F4F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23" name="Google Shape;123;p18"/>
          <p:cNvCxnSpPr/>
          <p:nvPr/>
        </p:nvCxnSpPr>
        <p:spPr>
          <a:xfrm>
            <a:off x="2356356" y="2223504"/>
            <a:ext cx="678438" cy="618550"/>
          </a:xfrm>
          <a:prstGeom prst="straightConnector1">
            <a:avLst/>
          </a:prstGeom>
          <a:noFill/>
          <a:ln w="9525" cap="flat" cmpd="sng">
            <a:solidFill>
              <a:srgbClr val="323F4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24" name="Google Shape;124;p18"/>
          <p:cNvSpPr txBox="1"/>
          <p:nvPr/>
        </p:nvSpPr>
        <p:spPr>
          <a:xfrm>
            <a:off x="8804482" y="809772"/>
            <a:ext cx="3400724" cy="440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Highly flexible system</a:t>
            </a:r>
            <a:endParaRPr/>
          </a:p>
          <a:p>
            <a:pPr marL="342900" marR="0" lvl="0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Multiple supported resolutions</a:t>
            </a:r>
            <a:endParaRPr/>
          </a:p>
          <a:p>
            <a:pPr marL="342900" marR="0" lvl="0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assimilation</a:t>
            </a:r>
            <a:endParaRPr/>
          </a:p>
          <a:p>
            <a:pPr marL="342900" marR="0" lvl="0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 2 million lines of code</a:t>
            </a:r>
            <a:endParaRPr/>
          </a:p>
          <a:p>
            <a:pPr marL="342900" marR="0" lvl="0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 1000 geophysical output variables</a:t>
            </a:r>
            <a:endParaRPr/>
          </a:p>
          <a:p>
            <a:pPr marL="342900" marR="0" lvl="0" indent="-3429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C343D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20+ year legacy of NSF investment</a:t>
            </a:r>
            <a:endParaRPr>
              <a:solidFill>
                <a:srgbClr val="0C343D"/>
              </a:solidFill>
            </a:endParaRPr>
          </a:p>
          <a:p>
            <a:pPr marL="342900" marR="0" lvl="0" indent="-215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8"/>
          <p:cNvSpPr txBox="1">
            <a:spLocks noGrp="1"/>
          </p:cNvSpPr>
          <p:nvPr>
            <p:ph type="sldNum" idx="12"/>
          </p:nvPr>
        </p:nvSpPr>
        <p:spPr>
          <a:xfrm>
            <a:off x="126167" y="637778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9" descr="Screen Shot 2014-06-05 at 3.18.26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269" y="1679953"/>
            <a:ext cx="4894196" cy="267151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838200" y="-13802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600"/>
              <a:t>CESM supports a global research community</a:t>
            </a:r>
            <a:endParaRPr/>
          </a:p>
        </p:txBody>
      </p:sp>
      <p:sp>
        <p:nvSpPr>
          <p:cNvPr id="132" name="Google Shape;132;p19"/>
          <p:cNvSpPr txBox="1"/>
          <p:nvPr/>
        </p:nvSpPr>
        <p:spPr>
          <a:xfrm>
            <a:off x="444830" y="4552225"/>
            <a:ext cx="487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Download of released version since 2010</a:t>
            </a:r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body" idx="1"/>
          </p:nvPr>
        </p:nvSpPr>
        <p:spPr>
          <a:xfrm>
            <a:off x="6422225" y="4117850"/>
            <a:ext cx="5117797" cy="171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</a:rPr>
              <a:t>Workshops and tutorials 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</a:rPr>
              <a:t>Easy-to-use open source model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</a:rPr>
              <a:t>User support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</a:rPr>
              <a:t>Publicly available model output</a:t>
            </a:r>
            <a:endParaRPr/>
          </a:p>
        </p:txBody>
      </p:sp>
      <p:pic>
        <p:nvPicPr>
          <p:cNvPr id="134" name="Google Shape;13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2225" y="1116874"/>
            <a:ext cx="4501464" cy="300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 txBox="1">
            <a:spLocks noGrp="1"/>
          </p:cNvSpPr>
          <p:nvPr>
            <p:ph type="sldNum" idx="12"/>
          </p:nvPr>
        </p:nvSpPr>
        <p:spPr>
          <a:xfrm>
            <a:off x="126167" y="63777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0" descr="Overview of the Coupled Model Intercomparison Project Phase 6 (CMIP6)  experimental design and organization (06.06.2016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2133" y="608462"/>
            <a:ext cx="4687502" cy="4536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 descr="A close up of a ma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969" y="1182802"/>
            <a:ext cx="4849007" cy="396264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475449" y="160890"/>
            <a:ext cx="551598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240"/>
              <a:t>CESM used for wide range of climate research</a:t>
            </a:r>
            <a:br>
              <a:rPr lang="en-US" sz="3240"/>
            </a:br>
            <a:endParaRPr sz="3240"/>
          </a:p>
        </p:txBody>
      </p:sp>
      <p:sp>
        <p:nvSpPr>
          <p:cNvPr id="143" name="Google Shape;143;p20"/>
          <p:cNvSpPr txBox="1"/>
          <p:nvPr/>
        </p:nvSpPr>
        <p:spPr>
          <a:xfrm>
            <a:off x="6972133" y="160890"/>
            <a:ext cx="468750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Coupled Model Intercomparison Project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(CMIP6)</a:t>
            </a:r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sldNum" idx="12"/>
          </p:nvPr>
        </p:nvSpPr>
        <p:spPr>
          <a:xfrm>
            <a:off x="126167" y="63777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45" name="Google Shape;145;p20"/>
          <p:cNvSpPr txBox="1"/>
          <p:nvPr/>
        </p:nvSpPr>
        <p:spPr>
          <a:xfrm>
            <a:off x="7726736" y="4906358"/>
            <a:ext cx="336502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 1000 model experiments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 25,000 years of simulation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~2 PB of compressed data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/>
          <p:nvPr/>
        </p:nvSpPr>
        <p:spPr>
          <a:xfrm>
            <a:off x="1524000" y="0"/>
            <a:ext cx="9144000" cy="17914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21" descr="Graphic Design Blog — Lab Icon by Mustafa Kural Follow us on Instagram... |  Exposições escolares, Tatuagem de química, Ideias para desenho"/>
          <p:cNvPicPr preferRelativeResize="0"/>
          <p:nvPr/>
        </p:nvPicPr>
        <p:blipFill rotWithShape="1">
          <a:blip r:embed="rId3">
            <a:alphaModFix/>
          </a:blip>
          <a:srcRect l="10125" t="22599" r="12893" b="25722"/>
          <a:stretch/>
        </p:blipFill>
        <p:spPr>
          <a:xfrm>
            <a:off x="4388979" y="2062639"/>
            <a:ext cx="6730395" cy="338864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2" name="Google Shape;15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2299" y="739510"/>
            <a:ext cx="2646257" cy="2646257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1"/>
          <p:cNvSpPr txBox="1"/>
          <p:nvPr/>
        </p:nvSpPr>
        <p:spPr>
          <a:xfrm>
            <a:off x="198780" y="-39934"/>
            <a:ext cx="574945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200" b="0" i="0" u="none" strike="noStrike" cap="none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rPr>
              <a:t>CESM as research tool</a:t>
            </a:r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sldNum" idx="12"/>
          </p:nvPr>
        </p:nvSpPr>
        <p:spPr>
          <a:xfrm>
            <a:off x="126167" y="63777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55" name="Google Shape;155;p21"/>
          <p:cNvSpPr txBox="1"/>
          <p:nvPr/>
        </p:nvSpPr>
        <p:spPr>
          <a:xfrm>
            <a:off x="336836" y="584652"/>
            <a:ext cx="4868830" cy="1695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11652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Climate variability and change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Earth System prediction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Biogeochemical cycles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 understanding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Impacts research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  <a:p>
            <a:pPr marL="228600" marR="0" lvl="0" indent="-11652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2"/>
          <p:cNvPicPr preferRelativeResize="0"/>
          <p:nvPr/>
        </p:nvPicPr>
        <p:blipFill rotWithShape="1">
          <a:blip r:embed="rId3">
            <a:alphaModFix/>
          </a:blip>
          <a:srcRect l="9321" t="28716" b="7002"/>
          <a:stretch/>
        </p:blipFill>
        <p:spPr>
          <a:xfrm>
            <a:off x="5675871" y="23520"/>
            <a:ext cx="6654274" cy="34054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Google Shape;161;p22"/>
          <p:cNvGrpSpPr/>
          <p:nvPr/>
        </p:nvGrpSpPr>
        <p:grpSpPr>
          <a:xfrm>
            <a:off x="3922791" y="2264341"/>
            <a:ext cx="4036202" cy="3691269"/>
            <a:chOff x="2398791" y="1886484"/>
            <a:chExt cx="4036202" cy="3691269"/>
          </a:xfrm>
        </p:grpSpPr>
        <p:cxnSp>
          <p:nvCxnSpPr>
            <p:cNvPr id="162" name="Google Shape;162;p22"/>
            <p:cNvCxnSpPr/>
            <p:nvPr/>
          </p:nvCxnSpPr>
          <p:spPr>
            <a:xfrm>
              <a:off x="3980657" y="1886484"/>
              <a:ext cx="22280" cy="2302401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sm" len="sm"/>
            </a:ln>
          </p:spPr>
        </p:cxnSp>
        <p:cxnSp>
          <p:nvCxnSpPr>
            <p:cNvPr id="163" name="Google Shape;163;p22"/>
            <p:cNvCxnSpPr/>
            <p:nvPr/>
          </p:nvCxnSpPr>
          <p:spPr>
            <a:xfrm rot="10800000">
              <a:off x="4002937" y="4188885"/>
              <a:ext cx="2432056" cy="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sm" len="sm"/>
            </a:ln>
          </p:spPr>
        </p:cxnSp>
        <p:cxnSp>
          <p:nvCxnSpPr>
            <p:cNvPr id="164" name="Google Shape;164;p22"/>
            <p:cNvCxnSpPr/>
            <p:nvPr/>
          </p:nvCxnSpPr>
          <p:spPr>
            <a:xfrm flipH="1">
              <a:off x="2398791" y="4188885"/>
              <a:ext cx="1604146" cy="1388868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grpSp>
        <p:nvGrpSpPr>
          <p:cNvPr id="165" name="Google Shape;165;p22"/>
          <p:cNvGrpSpPr/>
          <p:nvPr/>
        </p:nvGrpSpPr>
        <p:grpSpPr>
          <a:xfrm>
            <a:off x="311449" y="1969312"/>
            <a:ext cx="11551718" cy="4138343"/>
            <a:chOff x="-1225143" y="1541131"/>
            <a:chExt cx="11551718" cy="4138343"/>
          </a:xfrm>
        </p:grpSpPr>
        <p:pic>
          <p:nvPicPr>
            <p:cNvPr id="166" name="Google Shape;166;p22" descr="nature14956-f3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225143" y="2690268"/>
              <a:ext cx="3976223" cy="19755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p22"/>
            <p:cNvSpPr/>
            <p:nvPr/>
          </p:nvSpPr>
          <p:spPr>
            <a:xfrm>
              <a:off x="2918653" y="2183568"/>
              <a:ext cx="2881521" cy="2933705"/>
            </a:xfrm>
            <a:custGeom>
              <a:avLst/>
              <a:gdLst/>
              <a:ahLst/>
              <a:cxnLst/>
              <a:rect l="l" t="t" r="r" b="b"/>
              <a:pathLst>
                <a:path w="2881521" h="2933705" extrusionOk="0">
                  <a:moveTo>
                    <a:pt x="1054577" y="0"/>
                  </a:moveTo>
                  <a:lnTo>
                    <a:pt x="0" y="2933705"/>
                  </a:lnTo>
                  <a:lnTo>
                    <a:pt x="2881521" y="2005317"/>
                  </a:lnTo>
                  <a:lnTo>
                    <a:pt x="1054577" y="0"/>
                  </a:lnTo>
                  <a:close/>
                </a:path>
              </a:pathLst>
            </a:custGeom>
            <a:solidFill>
              <a:srgbClr val="D8D8D8">
                <a:alpha val="21960"/>
              </a:srgbClr>
            </a:solidFill>
            <a:ln w="9525" cap="flat" cmpd="sng">
              <a:solidFill>
                <a:srgbClr val="5597D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2"/>
            <p:cNvSpPr txBox="1"/>
            <p:nvPr/>
          </p:nvSpPr>
          <p:spPr>
            <a:xfrm rot="-5400000">
              <a:off x="2930369" y="2124303"/>
              <a:ext cx="156645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rgbClr val="0C343D"/>
                  </a:solidFill>
                  <a:latin typeface="Arial"/>
                  <a:ea typeface="Arial"/>
                  <a:cs typeface="Arial"/>
                  <a:sym typeface="Arial"/>
                </a:rPr>
                <a:t>Complexity</a:t>
              </a:r>
              <a:endParaRPr sz="16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2"/>
            <p:cNvSpPr txBox="1"/>
            <p:nvPr/>
          </p:nvSpPr>
          <p:spPr>
            <a:xfrm>
              <a:off x="5119318" y="3709581"/>
              <a:ext cx="151035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rgbClr val="0C343D"/>
                  </a:solidFill>
                  <a:latin typeface="Arial"/>
                  <a:ea typeface="Arial"/>
                  <a:cs typeface="Arial"/>
                  <a:sym typeface="Arial"/>
                </a:rPr>
                <a:t>Resolution</a:t>
              </a:r>
              <a:endParaRPr>
                <a:solidFill>
                  <a:srgbClr val="0C343D"/>
                </a:solidFill>
              </a:endParaRPr>
            </a:p>
          </p:txBody>
        </p:sp>
        <p:sp>
          <p:nvSpPr>
            <p:cNvPr id="170" name="Google Shape;170;p22"/>
            <p:cNvSpPr txBox="1"/>
            <p:nvPr/>
          </p:nvSpPr>
          <p:spPr>
            <a:xfrm rot="-2525026">
              <a:off x="1703204" y="4563787"/>
              <a:ext cx="2289111" cy="400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rgbClr val="0C343D"/>
                  </a:solidFill>
                  <a:latin typeface="Arial"/>
                  <a:ea typeface="Arial"/>
                  <a:cs typeface="Arial"/>
                  <a:sym typeface="Arial"/>
                </a:rPr>
                <a:t>Ensemble </a:t>
              </a:r>
              <a:r>
                <a:rPr lang="en-US" sz="2000" b="1">
                  <a:solidFill>
                    <a:srgbClr val="0C343D"/>
                  </a:solidFill>
                </a:rPr>
                <a:t>S</a:t>
              </a:r>
              <a:r>
                <a:rPr lang="en-US" sz="2000" b="1" i="0" u="none" strike="noStrike" cap="none">
                  <a:solidFill>
                    <a:srgbClr val="0C343D"/>
                  </a:solidFill>
                  <a:latin typeface="Arial"/>
                  <a:ea typeface="Arial"/>
                  <a:cs typeface="Arial"/>
                  <a:sym typeface="Arial"/>
                </a:rPr>
                <a:t>ize</a:t>
              </a:r>
              <a:endParaRPr>
                <a:solidFill>
                  <a:srgbClr val="0C343D"/>
                </a:solidFill>
              </a:endParaRPr>
            </a:p>
          </p:txBody>
        </p:sp>
        <p:pic>
          <p:nvPicPr>
            <p:cNvPr id="171" name="Google Shape;171;p22" descr="resolution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49586" y="3222767"/>
              <a:ext cx="3476989" cy="20856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2"/>
          <p:cNvSpPr txBox="1">
            <a:spLocks noGrp="1"/>
          </p:cNvSpPr>
          <p:nvPr>
            <p:ph type="title"/>
          </p:nvPr>
        </p:nvSpPr>
        <p:spPr>
          <a:xfrm>
            <a:off x="198780" y="-39934"/>
            <a:ext cx="574945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200"/>
              <a:t>CESM as research tool</a:t>
            </a:r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sldNum" idx="12"/>
          </p:nvPr>
        </p:nvSpPr>
        <p:spPr>
          <a:xfrm>
            <a:off x="126167" y="63777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1379</Words>
  <Application>Microsoft Office PowerPoint</Application>
  <PresentationFormat>Widescreen</PresentationFormat>
  <Paragraphs>292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Comic Sans MS</vt:lpstr>
      <vt:lpstr>Verdana</vt:lpstr>
      <vt:lpstr>Gill Sans</vt:lpstr>
      <vt:lpstr>Calibri</vt:lpstr>
      <vt:lpstr>Century Gothic</vt:lpstr>
      <vt:lpstr>Office Theme</vt:lpstr>
      <vt:lpstr>Earth System  Model Coupling + Integration</vt:lpstr>
      <vt:lpstr>PowerPoint Presentation</vt:lpstr>
      <vt:lpstr>My presentation will explain how</vt:lpstr>
      <vt:lpstr>Our Roadmap</vt:lpstr>
      <vt:lpstr>PowerPoint Presentation</vt:lpstr>
      <vt:lpstr>CESM supports a global research community</vt:lpstr>
      <vt:lpstr>CESM used for wide range of climate research </vt:lpstr>
      <vt:lpstr>PowerPoint Presentation</vt:lpstr>
      <vt:lpstr>CESM as research tool</vt:lpstr>
      <vt:lpstr>LEAP’s impact on CESM development and research</vt:lpstr>
      <vt:lpstr>LEAP’s impact will extend beyond climate modeling</vt:lpstr>
      <vt:lpstr>LEAP – NASA GISS ModelE partnership</vt:lpstr>
      <vt:lpstr>LEAP integration into CESM development process</vt:lpstr>
      <vt:lpstr>LEAP integration into CESM development process</vt:lpstr>
      <vt:lpstr>Compatibility with other new developments</vt:lpstr>
      <vt:lpstr>Compatibility with other new developments</vt:lpstr>
      <vt:lpstr>Model performance tracking</vt:lpstr>
      <vt:lpstr>LEAP integration into CESM development process</vt:lpstr>
      <vt:lpstr>LEAP integration into CESM development process</vt:lpstr>
      <vt:lpstr>LEAP integration into CESM development process</vt:lpstr>
      <vt:lpstr>PowerPoint Presentation</vt:lpstr>
      <vt:lpstr>Questions? Feedback?</vt:lpstr>
      <vt:lpstr>ML parameterization pilot study in CESM</vt:lpstr>
      <vt:lpstr>Assessing quality of CESM simulations </vt:lpstr>
      <vt:lpstr>PowerPoint Presentation</vt:lpstr>
      <vt:lpstr>PowerPoint Presentation</vt:lpstr>
      <vt:lpstr>PowerPoint Presentation</vt:lpstr>
      <vt:lpstr>Questions? Feedback?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 System  Model Coupling + Integration</dc:title>
  <dc:creator>Marley D Bauce</dc:creator>
  <cp:lastModifiedBy>Marley D Bauce</cp:lastModifiedBy>
  <cp:revision>1</cp:revision>
  <dcterms:created xsi:type="dcterms:W3CDTF">2020-08-10T22:36:51Z</dcterms:created>
  <dcterms:modified xsi:type="dcterms:W3CDTF">2020-09-17T23:03:46Z</dcterms:modified>
</cp:coreProperties>
</file>